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99" r:id="rId3"/>
    <p:sldId id="333" r:id="rId4"/>
    <p:sldId id="291" r:id="rId5"/>
    <p:sldId id="292" r:id="rId6"/>
    <p:sldId id="304" r:id="rId7"/>
    <p:sldId id="338" r:id="rId8"/>
    <p:sldId id="301" r:id="rId9"/>
    <p:sldId id="339" r:id="rId10"/>
    <p:sldId id="312" r:id="rId11"/>
    <p:sldId id="314" r:id="rId12"/>
    <p:sldId id="340" r:id="rId13"/>
    <p:sldId id="335" r:id="rId14"/>
    <p:sldId id="336" r:id="rId15"/>
    <p:sldId id="318" r:id="rId16"/>
    <p:sldId id="319" r:id="rId17"/>
    <p:sldId id="341" r:id="rId18"/>
    <p:sldId id="330" r:id="rId19"/>
    <p:sldId id="331" r:id="rId20"/>
    <p:sldId id="306" r:id="rId21"/>
    <p:sldId id="303" r:id="rId22"/>
  </p:sldIdLst>
  <p:sldSz cx="9906000" cy="6858000" type="A4"/>
  <p:notesSz cx="6742113" cy="9872663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9F37431-DF92-4AA6-A496-C84951999430}">
          <p14:sldIdLst>
            <p14:sldId id="256"/>
            <p14:sldId id="299"/>
            <p14:sldId id="333"/>
            <p14:sldId id="291"/>
            <p14:sldId id="292"/>
            <p14:sldId id="304"/>
            <p14:sldId id="338"/>
          </p14:sldIdLst>
        </p14:section>
        <p14:section name="Раздел без заголовка" id="{BBD088EF-FEFB-4BDA-8571-71F230BA707F}">
          <p14:sldIdLst>
            <p14:sldId id="301"/>
            <p14:sldId id="339"/>
            <p14:sldId id="312"/>
            <p14:sldId id="314"/>
            <p14:sldId id="340"/>
            <p14:sldId id="335"/>
            <p14:sldId id="336"/>
            <p14:sldId id="318"/>
            <p14:sldId id="319"/>
            <p14:sldId id="341"/>
            <p14:sldId id="330"/>
            <p14:sldId id="331"/>
            <p14:sldId id="306"/>
            <p14:sldId id="3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.vasylega" initials="v" lastIdx="2" clrIdx="0">
    <p:extLst>
      <p:ext uri="{19B8F6BF-5375-455C-9EA6-DF929625EA0E}">
        <p15:presenceInfo xmlns:p15="http://schemas.microsoft.com/office/powerpoint/2012/main" userId="S-1-5-21-3140274975-3124252904-1470287901-27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F53"/>
    <a:srgbClr val="DF8300"/>
    <a:srgbClr val="70B800"/>
    <a:srgbClr val="4D4FBD"/>
    <a:srgbClr val="FEDF00"/>
    <a:srgbClr val="93CDDD"/>
    <a:srgbClr val="F79646"/>
    <a:srgbClr val="F0EA00"/>
    <a:srgbClr val="38393C"/>
    <a:srgbClr val="68A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9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690" y="11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B3FE4-E11B-4E77-8FC1-1421830083A3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UA"/>
        </a:p>
      </dgm:t>
    </dgm:pt>
    <dgm:pt modelId="{7E75735A-5348-416E-B2BE-96B9A1F8F3F6}" type="pres">
      <dgm:prSet presAssocID="{44CB3FE4-E11B-4E77-8FC1-1421830083A3}" presName="linear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D36CCBE9-5A92-46DB-ADCA-6D9A4A008156}" type="presOf" srcId="{44CB3FE4-E11B-4E77-8FC1-1421830083A3}" destId="{7E75735A-5348-416E-B2BE-96B9A1F8F3F6}" srcOrd="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192D73-989E-4979-A62B-2758A9EDBFC7}" type="doc">
      <dgm:prSet loTypeId="urn:microsoft.com/office/officeart/2005/8/layout/hierarchy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UA"/>
        </a:p>
      </dgm:t>
    </dgm:pt>
    <dgm:pt modelId="{425FE02E-230D-4045-B45D-3C4C6D13482C}">
      <dgm:prSet phldrT="[Текст]"/>
      <dgm:spPr/>
      <dgm:t>
        <a:bodyPr/>
        <a:lstStyle/>
        <a:p>
          <a:r>
            <a:rPr lang="uk-UA" b="1" dirty="0">
              <a:cs typeface="Times New Roman" pitchFamily="18" charset="0"/>
            </a:rPr>
            <a:t>МЕТОДОЛОГІЧНА БАЗА</a:t>
          </a:r>
          <a:endParaRPr lang="ru-UA" dirty="0"/>
        </a:p>
      </dgm:t>
    </dgm:pt>
    <dgm:pt modelId="{46AE0F1E-7472-41F3-85A8-849A5F15C3C2}" type="parTrans" cxnId="{CC07E48D-A243-45D1-BF0D-79E30732D3E2}">
      <dgm:prSet/>
      <dgm:spPr/>
      <dgm:t>
        <a:bodyPr/>
        <a:lstStyle/>
        <a:p>
          <a:endParaRPr lang="ru-UA"/>
        </a:p>
      </dgm:t>
    </dgm:pt>
    <dgm:pt modelId="{6DA7FDCA-4195-4504-A997-15138CE8E1D9}" type="sibTrans" cxnId="{CC07E48D-A243-45D1-BF0D-79E30732D3E2}">
      <dgm:prSet/>
      <dgm:spPr/>
      <dgm:t>
        <a:bodyPr/>
        <a:lstStyle/>
        <a:p>
          <a:endParaRPr lang="ru-UA"/>
        </a:p>
      </dgm:t>
    </dgm:pt>
    <dgm:pt modelId="{4B137208-FA83-4A74-9944-F3F0D98E66C5}">
      <dgm:prSet phldrT="[Текст]" custT="1"/>
      <dgm:spPr/>
      <dgm:t>
        <a:bodyPr/>
        <a:lstStyle/>
        <a:p>
          <a:pPr algn="l"/>
          <a:r>
            <a:rPr lang="uk-UA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Закон України «Про страхування»</a:t>
          </a:r>
          <a:endParaRPr lang="ru-UA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A3E3D0-3410-4B55-BBEB-218E862428F1}" type="parTrans" cxnId="{1BFB7945-5D09-453C-80BC-BA22B6540FA3}">
      <dgm:prSet/>
      <dgm:spPr/>
      <dgm:t>
        <a:bodyPr/>
        <a:lstStyle/>
        <a:p>
          <a:endParaRPr lang="ru-UA"/>
        </a:p>
      </dgm:t>
    </dgm:pt>
    <dgm:pt modelId="{E0513A64-B85F-4267-83B6-F20099286F99}" type="sibTrans" cxnId="{1BFB7945-5D09-453C-80BC-BA22B6540FA3}">
      <dgm:prSet/>
      <dgm:spPr/>
      <dgm:t>
        <a:bodyPr/>
        <a:lstStyle/>
        <a:p>
          <a:endParaRPr lang="ru-UA"/>
        </a:p>
      </dgm:t>
    </dgm:pt>
    <dgm:pt modelId="{620B54B7-A596-4FA2-BAEF-46A31369A564}">
      <dgm:prSet custT="1"/>
      <dgm:spPr/>
      <dgm:t>
        <a:bodyPr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Інформаційний документ </a:t>
          </a:r>
          <a:r>
            <a:rPr lang="uk-UA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 стандартний страховий продукт «КОМПЛЕКСНОГО СТРАХУВАННЯ ВІДПОВІДАЛЬНОСТІ, ЯКА ВИНИКАЄ ВНАСЛІДОК ВИКОРИСТАННЯ НАЗЕМНОГО ТРАНСПОРТНОГО ЗАСОБУ (ТЗ), ВІД НЕЩАСНИХ ВИПАДКІВ НА ТРАНСПОРТІ, НАЗЕМНОГО СТРАНСПОРТУ «КАСКО» ТА МЕДИЧНОГО СТРАХУВАННЯ за програмою «ЗАХИЩЕНИЙ ВОДІЙ»</a:t>
          </a:r>
          <a:endParaRPr lang="ru-UA" sz="1600" b="1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F1EDD75A-053F-4B6C-988D-2A617F1C5F1C}" type="parTrans" cxnId="{AD646ED7-F124-4263-BD37-C922D08B0158}">
      <dgm:prSet/>
      <dgm:spPr/>
      <dgm:t>
        <a:bodyPr/>
        <a:lstStyle/>
        <a:p>
          <a:endParaRPr lang="ru-UA"/>
        </a:p>
      </dgm:t>
    </dgm:pt>
    <dgm:pt modelId="{9CCF0752-8B30-4E8D-9DA9-03AC3478F8F0}" type="sibTrans" cxnId="{AD646ED7-F124-4263-BD37-C922D08B0158}">
      <dgm:prSet/>
      <dgm:spPr/>
      <dgm:t>
        <a:bodyPr/>
        <a:lstStyle/>
        <a:p>
          <a:endParaRPr lang="ru-UA"/>
        </a:p>
      </dgm:t>
    </dgm:pt>
    <dgm:pt modelId="{8BB9DEF7-FEDF-404D-B858-BABB1C14C867}">
      <dgm:prSet custT="1"/>
      <dgm:spPr/>
      <dgm:t>
        <a:bodyPr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Загальні умови </a:t>
          </a:r>
          <a:r>
            <a:rPr lang="uk-UA" sz="1800" b="0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про стандартний страховий продукт «СТРАХУВАННЯ ВІДПОВІДАЛЬНОСТІ, ЯКА ВИНИКАЄ ВНАСЛІДОК ВИКОРИСТАННЯ НАЗЕМНОГО ТРАНСПОРТНОГО ЗАСОБУ (іншої, ніж визначена Законом України “Про обов’язкове страхування цивільно-правової відповідальності власників наземних транспортних засобів”)»</a:t>
          </a:r>
          <a:endParaRPr lang="ru-UA" sz="1800" b="0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A879578D-B81A-42A1-9D07-E614BE9BC027}" type="parTrans" cxnId="{391DC73F-90F2-4CEE-9515-AC0C67191964}">
      <dgm:prSet/>
      <dgm:spPr/>
      <dgm:t>
        <a:bodyPr/>
        <a:lstStyle/>
        <a:p>
          <a:endParaRPr lang="ru-UA"/>
        </a:p>
      </dgm:t>
    </dgm:pt>
    <dgm:pt modelId="{FD5DA05A-35F6-4381-BEB5-D73E0270E3B4}" type="sibTrans" cxnId="{391DC73F-90F2-4CEE-9515-AC0C67191964}">
      <dgm:prSet/>
      <dgm:spPr/>
      <dgm:t>
        <a:bodyPr/>
        <a:lstStyle/>
        <a:p>
          <a:endParaRPr lang="ru-UA"/>
        </a:p>
      </dgm:t>
    </dgm:pt>
    <dgm:pt modelId="{1130F7A9-0543-4F72-9854-07E33F659A67}">
      <dgm:prSet custT="1"/>
      <dgm:spPr/>
      <dgm:t>
        <a:bodyPr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Нормативно-</a:t>
          </a:r>
          <a:r>
            <a:rPr lang="ru-RU" sz="1800" b="1" kern="1200" dirty="0" err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правові</a:t>
          </a:r>
          <a:r>
            <a:rPr lang="ru-RU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800" b="1" kern="1200" dirty="0" err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акти</a:t>
          </a:r>
          <a:r>
            <a:rPr lang="ru-RU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800" b="1" kern="1200" dirty="0" err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Національного</a:t>
          </a:r>
          <a:r>
            <a:rPr lang="ru-RU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банку </a:t>
          </a:r>
          <a:r>
            <a:rPr lang="ru-RU" sz="1800" b="1" kern="1200" dirty="0" err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України</a:t>
          </a:r>
          <a:endParaRPr lang="ru-RU" sz="1800" b="1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338BF601-65CB-45B6-85BE-2EFADEFB2B3B}" type="parTrans" cxnId="{27F6C935-EEB0-42AE-BF67-16006663188C}">
      <dgm:prSet/>
      <dgm:spPr/>
      <dgm:t>
        <a:bodyPr/>
        <a:lstStyle/>
        <a:p>
          <a:endParaRPr lang="ru-UA"/>
        </a:p>
      </dgm:t>
    </dgm:pt>
    <dgm:pt modelId="{04067F89-8C54-4DA9-ACB6-1A15BDDA558B}" type="sibTrans" cxnId="{27F6C935-EEB0-42AE-BF67-16006663188C}">
      <dgm:prSet/>
      <dgm:spPr/>
      <dgm:t>
        <a:bodyPr/>
        <a:lstStyle/>
        <a:p>
          <a:endParaRPr lang="ru-UA"/>
        </a:p>
      </dgm:t>
    </dgm:pt>
    <dgm:pt modelId="{D40B18C8-0FF6-4A93-A5BF-530CD960BFF2}">
      <dgm:prSet custT="1"/>
      <dgm:spPr/>
      <dgm:t>
        <a:bodyPr/>
        <a:lstStyle/>
        <a:p>
          <a:pPr algn="l"/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Загальні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умови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страхового продукту «СТРАХУВАННЯ ВІД НЕЩАСНОГО ВИПАДКУ» </a:t>
          </a:r>
          <a:endParaRPr lang="ru-UA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A2B680C2-0FB4-4A08-AADA-97572E39CEE2}" type="parTrans" cxnId="{10CA0663-56ED-4E46-8A85-C3AC16D1088A}">
      <dgm:prSet/>
      <dgm:spPr/>
      <dgm:t>
        <a:bodyPr/>
        <a:lstStyle/>
        <a:p>
          <a:endParaRPr lang="ru-UA"/>
        </a:p>
      </dgm:t>
    </dgm:pt>
    <dgm:pt modelId="{BD71854B-25E0-4C32-BC04-5A225E31C9F9}" type="sibTrans" cxnId="{10CA0663-56ED-4E46-8A85-C3AC16D1088A}">
      <dgm:prSet/>
      <dgm:spPr/>
      <dgm:t>
        <a:bodyPr/>
        <a:lstStyle/>
        <a:p>
          <a:endParaRPr lang="ru-UA"/>
        </a:p>
      </dgm:t>
    </dgm:pt>
    <dgm:pt modelId="{4F709F57-16CC-48CA-ACCE-01836CDF6663}">
      <dgm:prSet custT="1"/>
      <dgm:spPr/>
      <dgm:t>
        <a:bodyPr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Загальні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умови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страхового продукту «СТРАХУВАННЯ НАЗЕМНИХ ТРАНСПОРТНИХ ЗАСОБІВ»</a:t>
          </a:r>
          <a:endParaRPr lang="ru-UA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7D75F55A-B45E-436F-B993-FEE70E25A079}" type="parTrans" cxnId="{29FEBA41-192C-4AE3-9FA8-51F235A1A3F6}">
      <dgm:prSet/>
      <dgm:spPr/>
      <dgm:t>
        <a:bodyPr/>
        <a:lstStyle/>
        <a:p>
          <a:endParaRPr lang="ru-UA"/>
        </a:p>
      </dgm:t>
    </dgm:pt>
    <dgm:pt modelId="{753E68B5-FE1A-445A-9D1E-9EA76DD89627}" type="sibTrans" cxnId="{29FEBA41-192C-4AE3-9FA8-51F235A1A3F6}">
      <dgm:prSet/>
      <dgm:spPr/>
      <dgm:t>
        <a:bodyPr/>
        <a:lstStyle/>
        <a:p>
          <a:endParaRPr lang="ru-UA"/>
        </a:p>
      </dgm:t>
    </dgm:pt>
    <dgm:pt modelId="{594DB2B4-5711-484B-B6BE-E6BFCD23DDEA}">
      <dgm:prSet custT="1"/>
      <dgm:spPr/>
      <dgm:t>
        <a:bodyPr/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Загальні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умови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страхового продукту </a:t>
          </a:r>
          <a:r>
            <a:rPr lang="uk-UA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«МЕДИЧНЕ СТРАХУВАННЯ»</a:t>
          </a:r>
          <a:endParaRPr lang="ru-UA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D15DD493-B746-4853-B1B2-5E405C3544EF}" type="parTrans" cxnId="{A2418B46-8A32-4A65-ADC7-19860BFFB4D6}">
      <dgm:prSet/>
      <dgm:spPr/>
      <dgm:t>
        <a:bodyPr/>
        <a:lstStyle/>
        <a:p>
          <a:endParaRPr lang="ru-UA"/>
        </a:p>
      </dgm:t>
    </dgm:pt>
    <dgm:pt modelId="{955E4C34-AD34-4278-93C1-855F34BD7D2F}" type="sibTrans" cxnId="{A2418B46-8A32-4A65-ADC7-19860BFFB4D6}">
      <dgm:prSet/>
      <dgm:spPr/>
      <dgm:t>
        <a:bodyPr/>
        <a:lstStyle/>
        <a:p>
          <a:endParaRPr lang="ru-UA"/>
        </a:p>
      </dgm:t>
    </dgm:pt>
    <dgm:pt modelId="{11ABD1E0-A1B9-4A2B-A98A-5695034F4942}" type="pres">
      <dgm:prSet presAssocID="{70192D73-989E-4979-A62B-2758A9EDBFC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E7A3035-44A7-46AD-B3D7-B069801B28FE}" type="pres">
      <dgm:prSet presAssocID="{425FE02E-230D-4045-B45D-3C4C6D13482C}" presName="root" presStyleCnt="0"/>
      <dgm:spPr/>
    </dgm:pt>
    <dgm:pt modelId="{A883B053-3BDA-492D-A72C-7A0A27E0126B}" type="pres">
      <dgm:prSet presAssocID="{425FE02E-230D-4045-B45D-3C4C6D13482C}" presName="rootComposite" presStyleCnt="0"/>
      <dgm:spPr/>
    </dgm:pt>
    <dgm:pt modelId="{FBA783B5-C358-4D90-93A0-309B4E5F0683}" type="pres">
      <dgm:prSet presAssocID="{425FE02E-230D-4045-B45D-3C4C6D13482C}" presName="rootText" presStyleLbl="node1" presStyleIdx="0" presStyleCnt="1" custScaleX="356196" custScaleY="118086" custLinFactY="-100000" custLinFactNeighborX="3121" custLinFactNeighborY="-135308"/>
      <dgm:spPr/>
    </dgm:pt>
    <dgm:pt modelId="{D067C4A1-D6A7-4977-B9FE-1F026DE410F2}" type="pres">
      <dgm:prSet presAssocID="{425FE02E-230D-4045-B45D-3C4C6D13482C}" presName="rootConnector" presStyleLbl="node1" presStyleIdx="0" presStyleCnt="1"/>
      <dgm:spPr/>
    </dgm:pt>
    <dgm:pt modelId="{07886D27-6A7B-4121-8350-E997FE671AD7}" type="pres">
      <dgm:prSet presAssocID="{425FE02E-230D-4045-B45D-3C4C6D13482C}" presName="childShape" presStyleCnt="0"/>
      <dgm:spPr/>
    </dgm:pt>
    <dgm:pt modelId="{59D1487B-3828-48A0-9DC7-015DC2835D3E}" type="pres">
      <dgm:prSet presAssocID="{54A3E3D0-3410-4B55-BBEB-218E862428F1}" presName="Name13" presStyleLbl="parChTrans1D2" presStyleIdx="0" presStyleCnt="7"/>
      <dgm:spPr/>
    </dgm:pt>
    <dgm:pt modelId="{FC5ECDE1-E6A3-421B-9AF8-72082EA0F667}" type="pres">
      <dgm:prSet presAssocID="{4B137208-FA83-4A74-9944-F3F0D98E66C5}" presName="childText" presStyleLbl="bgAcc1" presStyleIdx="0" presStyleCnt="7" custScaleX="1008417" custScaleY="85039" custLinFactNeighborX="-709" custLinFactNeighborY="-8382">
        <dgm:presLayoutVars>
          <dgm:bulletEnabled val="1"/>
        </dgm:presLayoutVars>
      </dgm:prSet>
      <dgm:spPr/>
    </dgm:pt>
    <dgm:pt modelId="{986B8345-AE4E-40F7-A0B2-FED0B68C6E03}" type="pres">
      <dgm:prSet presAssocID="{F1EDD75A-053F-4B6C-988D-2A617F1C5F1C}" presName="Name13" presStyleLbl="parChTrans1D2" presStyleIdx="1" presStyleCnt="7"/>
      <dgm:spPr/>
    </dgm:pt>
    <dgm:pt modelId="{E8FC40D7-9658-43C6-A046-B89785155F38}" type="pres">
      <dgm:prSet presAssocID="{620B54B7-A596-4FA2-BAEF-46A31369A564}" presName="childText" presStyleLbl="bgAcc1" presStyleIdx="1" presStyleCnt="7" custScaleX="1011391" custScaleY="207219" custLinFactNeighborX="-709" custLinFactNeighborY="98041">
        <dgm:presLayoutVars>
          <dgm:bulletEnabled val="1"/>
        </dgm:presLayoutVars>
      </dgm:prSet>
      <dgm:spPr/>
    </dgm:pt>
    <dgm:pt modelId="{00443904-4C6F-449C-8A3E-DC3A7B218135}" type="pres">
      <dgm:prSet presAssocID="{338BF601-65CB-45B6-85BE-2EFADEFB2B3B}" presName="Name13" presStyleLbl="parChTrans1D2" presStyleIdx="2" presStyleCnt="7"/>
      <dgm:spPr/>
    </dgm:pt>
    <dgm:pt modelId="{34692EA5-BD33-48C5-B436-03A94280A5DE}" type="pres">
      <dgm:prSet presAssocID="{1130F7A9-0543-4F72-9854-07E33F659A67}" presName="childText" presStyleLbl="bgAcc1" presStyleIdx="2" presStyleCnt="7" custScaleX="1008162" custScaleY="88742" custLinFactY="-100000" custLinFactNeighborX="-709" custLinFactNeighborY="-142409">
        <dgm:presLayoutVars>
          <dgm:bulletEnabled val="1"/>
        </dgm:presLayoutVars>
      </dgm:prSet>
      <dgm:spPr/>
    </dgm:pt>
    <dgm:pt modelId="{7DB0348C-7E1C-40E7-A7BB-64A5CAB68BB1}" type="pres">
      <dgm:prSet presAssocID="{A879578D-B81A-42A1-9D07-E614BE9BC027}" presName="Name13" presStyleLbl="parChTrans1D2" presStyleIdx="3" presStyleCnt="7"/>
      <dgm:spPr/>
    </dgm:pt>
    <dgm:pt modelId="{B70F8BD1-C2BC-4773-BCE2-DF0C7F6A37F7}" type="pres">
      <dgm:prSet presAssocID="{8BB9DEF7-FEDF-404D-B858-BABB1C14C867}" presName="childText" presStyleLbl="bgAcc1" presStyleIdx="3" presStyleCnt="7" custScaleX="1009730" custScaleY="227454" custLinFactNeighborX="-709" custLinFactNeighborY="-17930">
        <dgm:presLayoutVars>
          <dgm:bulletEnabled val="1"/>
        </dgm:presLayoutVars>
      </dgm:prSet>
      <dgm:spPr/>
    </dgm:pt>
    <dgm:pt modelId="{148E29DD-4B5A-4669-B405-5EF17C1E86C9}" type="pres">
      <dgm:prSet presAssocID="{A2B680C2-0FB4-4A08-AADA-97572E39CEE2}" presName="Name13" presStyleLbl="parChTrans1D2" presStyleIdx="4" presStyleCnt="7"/>
      <dgm:spPr/>
    </dgm:pt>
    <dgm:pt modelId="{422BA385-DCA0-4A90-9722-B689A90E8D07}" type="pres">
      <dgm:prSet presAssocID="{D40B18C8-0FF6-4A93-A5BF-530CD960BFF2}" presName="childText" presStyleLbl="bgAcc1" presStyleIdx="4" presStyleCnt="7" custScaleX="1012516" custLinFactNeighborX="-709" custLinFactNeighborY="-13335">
        <dgm:presLayoutVars>
          <dgm:bulletEnabled val="1"/>
        </dgm:presLayoutVars>
      </dgm:prSet>
      <dgm:spPr/>
    </dgm:pt>
    <dgm:pt modelId="{8C6EE91F-453A-45B3-8B34-0FC8AC533F2C}" type="pres">
      <dgm:prSet presAssocID="{7D75F55A-B45E-436F-B993-FEE70E25A079}" presName="Name13" presStyleLbl="parChTrans1D2" presStyleIdx="5" presStyleCnt="7"/>
      <dgm:spPr/>
    </dgm:pt>
    <dgm:pt modelId="{2FC0D459-2716-4F45-8887-6D23B73697F3}" type="pres">
      <dgm:prSet presAssocID="{4F709F57-16CC-48CA-ACCE-01836CDF6663}" presName="childText" presStyleLbl="bgAcc1" presStyleIdx="5" presStyleCnt="7" custScaleX="1012216" custLinFactNeighborX="-709" custLinFactNeighborY="-14806">
        <dgm:presLayoutVars>
          <dgm:bulletEnabled val="1"/>
        </dgm:presLayoutVars>
      </dgm:prSet>
      <dgm:spPr/>
    </dgm:pt>
    <dgm:pt modelId="{2E60EB49-869A-4D41-A9FD-A4A9C948FC05}" type="pres">
      <dgm:prSet presAssocID="{D15DD493-B746-4853-B1B2-5E405C3544EF}" presName="Name13" presStyleLbl="parChTrans1D2" presStyleIdx="6" presStyleCnt="7"/>
      <dgm:spPr/>
    </dgm:pt>
    <dgm:pt modelId="{154F9293-DC6E-4E56-B312-24692902AED1}" type="pres">
      <dgm:prSet presAssocID="{594DB2B4-5711-484B-B6BE-E6BFCD23DDEA}" presName="childText" presStyleLbl="bgAcc1" presStyleIdx="6" presStyleCnt="7" custScaleX="1013513" custLinFactNeighborX="-709" custLinFactNeighborY="-20731">
        <dgm:presLayoutVars>
          <dgm:bulletEnabled val="1"/>
        </dgm:presLayoutVars>
      </dgm:prSet>
      <dgm:spPr/>
    </dgm:pt>
  </dgm:ptLst>
  <dgm:cxnLst>
    <dgm:cxn modelId="{667EB112-5DEC-434C-AD94-508D4F4BC29C}" type="presOf" srcId="{594DB2B4-5711-484B-B6BE-E6BFCD23DDEA}" destId="{154F9293-DC6E-4E56-B312-24692902AED1}" srcOrd="0" destOrd="0" presId="urn:microsoft.com/office/officeart/2005/8/layout/hierarchy3"/>
    <dgm:cxn modelId="{5FCDC21C-12E3-496D-BCEE-44A8A7CBEA8A}" type="presOf" srcId="{54A3E3D0-3410-4B55-BBEB-218E862428F1}" destId="{59D1487B-3828-48A0-9DC7-015DC2835D3E}" srcOrd="0" destOrd="0" presId="urn:microsoft.com/office/officeart/2005/8/layout/hierarchy3"/>
    <dgm:cxn modelId="{BCBBE52A-7776-4752-AAAE-B008C56F19BB}" type="presOf" srcId="{4B137208-FA83-4A74-9944-F3F0D98E66C5}" destId="{FC5ECDE1-E6A3-421B-9AF8-72082EA0F667}" srcOrd="0" destOrd="0" presId="urn:microsoft.com/office/officeart/2005/8/layout/hierarchy3"/>
    <dgm:cxn modelId="{27F6C935-EEB0-42AE-BF67-16006663188C}" srcId="{425FE02E-230D-4045-B45D-3C4C6D13482C}" destId="{1130F7A9-0543-4F72-9854-07E33F659A67}" srcOrd="2" destOrd="0" parTransId="{338BF601-65CB-45B6-85BE-2EFADEFB2B3B}" sibTransId="{04067F89-8C54-4DA9-ACB6-1A15BDDA558B}"/>
    <dgm:cxn modelId="{6ACEBD3A-1391-4522-8F84-D6E259F0E044}" type="presOf" srcId="{338BF601-65CB-45B6-85BE-2EFADEFB2B3B}" destId="{00443904-4C6F-449C-8A3E-DC3A7B218135}" srcOrd="0" destOrd="0" presId="urn:microsoft.com/office/officeart/2005/8/layout/hierarchy3"/>
    <dgm:cxn modelId="{391DC73F-90F2-4CEE-9515-AC0C67191964}" srcId="{425FE02E-230D-4045-B45D-3C4C6D13482C}" destId="{8BB9DEF7-FEDF-404D-B858-BABB1C14C867}" srcOrd="3" destOrd="0" parTransId="{A879578D-B81A-42A1-9D07-E614BE9BC027}" sibTransId="{FD5DA05A-35F6-4381-BEB5-D73E0270E3B4}"/>
    <dgm:cxn modelId="{29FEBA41-192C-4AE3-9FA8-51F235A1A3F6}" srcId="{425FE02E-230D-4045-B45D-3C4C6D13482C}" destId="{4F709F57-16CC-48CA-ACCE-01836CDF6663}" srcOrd="5" destOrd="0" parTransId="{7D75F55A-B45E-436F-B993-FEE70E25A079}" sibTransId="{753E68B5-FE1A-445A-9D1E-9EA76DD89627}"/>
    <dgm:cxn modelId="{10CA0663-56ED-4E46-8A85-C3AC16D1088A}" srcId="{425FE02E-230D-4045-B45D-3C4C6D13482C}" destId="{D40B18C8-0FF6-4A93-A5BF-530CD960BFF2}" srcOrd="4" destOrd="0" parTransId="{A2B680C2-0FB4-4A08-AADA-97572E39CEE2}" sibTransId="{BD71854B-25E0-4C32-BC04-5A225E31C9F9}"/>
    <dgm:cxn modelId="{1BFB7945-5D09-453C-80BC-BA22B6540FA3}" srcId="{425FE02E-230D-4045-B45D-3C4C6D13482C}" destId="{4B137208-FA83-4A74-9944-F3F0D98E66C5}" srcOrd="0" destOrd="0" parTransId="{54A3E3D0-3410-4B55-BBEB-218E862428F1}" sibTransId="{E0513A64-B85F-4267-83B6-F20099286F99}"/>
    <dgm:cxn modelId="{A2418B46-8A32-4A65-ADC7-19860BFFB4D6}" srcId="{425FE02E-230D-4045-B45D-3C4C6D13482C}" destId="{594DB2B4-5711-484B-B6BE-E6BFCD23DDEA}" srcOrd="6" destOrd="0" parTransId="{D15DD493-B746-4853-B1B2-5E405C3544EF}" sibTransId="{955E4C34-AD34-4278-93C1-855F34BD7D2F}"/>
    <dgm:cxn modelId="{CB98DA6B-6840-492D-9C14-757613A8E6CF}" type="presOf" srcId="{A2B680C2-0FB4-4A08-AADA-97572E39CEE2}" destId="{148E29DD-4B5A-4669-B405-5EF17C1E86C9}" srcOrd="0" destOrd="0" presId="urn:microsoft.com/office/officeart/2005/8/layout/hierarchy3"/>
    <dgm:cxn modelId="{A2F3B46F-6E6C-4E78-B828-AC8708F5D29F}" type="presOf" srcId="{7D75F55A-B45E-436F-B993-FEE70E25A079}" destId="{8C6EE91F-453A-45B3-8B34-0FC8AC533F2C}" srcOrd="0" destOrd="0" presId="urn:microsoft.com/office/officeart/2005/8/layout/hierarchy3"/>
    <dgm:cxn modelId="{EB6FC970-CF85-401E-9E88-48A7E17D5DD1}" type="presOf" srcId="{1130F7A9-0543-4F72-9854-07E33F659A67}" destId="{34692EA5-BD33-48C5-B436-03A94280A5DE}" srcOrd="0" destOrd="0" presId="urn:microsoft.com/office/officeart/2005/8/layout/hierarchy3"/>
    <dgm:cxn modelId="{26E5A159-5F03-4FE1-8CED-A944FFE6F0E6}" type="presOf" srcId="{A879578D-B81A-42A1-9D07-E614BE9BC027}" destId="{7DB0348C-7E1C-40E7-A7BB-64A5CAB68BB1}" srcOrd="0" destOrd="0" presId="urn:microsoft.com/office/officeart/2005/8/layout/hierarchy3"/>
    <dgm:cxn modelId="{CC07E48D-A243-45D1-BF0D-79E30732D3E2}" srcId="{70192D73-989E-4979-A62B-2758A9EDBFC7}" destId="{425FE02E-230D-4045-B45D-3C4C6D13482C}" srcOrd="0" destOrd="0" parTransId="{46AE0F1E-7472-41F3-85A8-849A5F15C3C2}" sibTransId="{6DA7FDCA-4195-4504-A997-15138CE8E1D9}"/>
    <dgm:cxn modelId="{A96E1FA9-A098-4A60-A80A-E3A566F63227}" type="presOf" srcId="{F1EDD75A-053F-4B6C-988D-2A617F1C5F1C}" destId="{986B8345-AE4E-40F7-A0B2-FED0B68C6E03}" srcOrd="0" destOrd="0" presId="urn:microsoft.com/office/officeart/2005/8/layout/hierarchy3"/>
    <dgm:cxn modelId="{7EFE32AF-BA9F-4083-80E7-E2530182832E}" type="presOf" srcId="{620B54B7-A596-4FA2-BAEF-46A31369A564}" destId="{E8FC40D7-9658-43C6-A046-B89785155F38}" srcOrd="0" destOrd="0" presId="urn:microsoft.com/office/officeart/2005/8/layout/hierarchy3"/>
    <dgm:cxn modelId="{739097BE-4BC1-4A67-8824-FB2FD567E006}" type="presOf" srcId="{425FE02E-230D-4045-B45D-3C4C6D13482C}" destId="{FBA783B5-C358-4D90-93A0-309B4E5F0683}" srcOrd="0" destOrd="0" presId="urn:microsoft.com/office/officeart/2005/8/layout/hierarchy3"/>
    <dgm:cxn modelId="{5442C3BF-CDDD-4A64-ACA0-59A12B31C6AF}" type="presOf" srcId="{70192D73-989E-4979-A62B-2758A9EDBFC7}" destId="{11ABD1E0-A1B9-4A2B-A98A-5695034F4942}" srcOrd="0" destOrd="0" presId="urn:microsoft.com/office/officeart/2005/8/layout/hierarchy3"/>
    <dgm:cxn modelId="{9744EFD0-BF7A-4F43-8088-F775AF937087}" type="presOf" srcId="{8BB9DEF7-FEDF-404D-B858-BABB1C14C867}" destId="{B70F8BD1-C2BC-4773-BCE2-DF0C7F6A37F7}" srcOrd="0" destOrd="0" presId="urn:microsoft.com/office/officeart/2005/8/layout/hierarchy3"/>
    <dgm:cxn modelId="{10C34BD5-6854-4B78-B935-99D47D02D29A}" type="presOf" srcId="{D15DD493-B746-4853-B1B2-5E405C3544EF}" destId="{2E60EB49-869A-4D41-A9FD-A4A9C948FC05}" srcOrd="0" destOrd="0" presId="urn:microsoft.com/office/officeart/2005/8/layout/hierarchy3"/>
    <dgm:cxn modelId="{AD646ED7-F124-4263-BD37-C922D08B0158}" srcId="{425FE02E-230D-4045-B45D-3C4C6D13482C}" destId="{620B54B7-A596-4FA2-BAEF-46A31369A564}" srcOrd="1" destOrd="0" parTransId="{F1EDD75A-053F-4B6C-988D-2A617F1C5F1C}" sibTransId="{9CCF0752-8B30-4E8D-9DA9-03AC3478F8F0}"/>
    <dgm:cxn modelId="{281C47F7-29E7-4EAB-8986-FEFB6A181129}" type="presOf" srcId="{4F709F57-16CC-48CA-ACCE-01836CDF6663}" destId="{2FC0D459-2716-4F45-8887-6D23B73697F3}" srcOrd="0" destOrd="0" presId="urn:microsoft.com/office/officeart/2005/8/layout/hierarchy3"/>
    <dgm:cxn modelId="{43A7FEFC-66C1-47B5-9578-B5EC8762C26E}" type="presOf" srcId="{425FE02E-230D-4045-B45D-3C4C6D13482C}" destId="{D067C4A1-D6A7-4977-B9FE-1F026DE410F2}" srcOrd="1" destOrd="0" presId="urn:microsoft.com/office/officeart/2005/8/layout/hierarchy3"/>
    <dgm:cxn modelId="{05B554FE-66D7-4D7B-B20C-E89C8BAB0EAA}" type="presOf" srcId="{D40B18C8-0FF6-4A93-A5BF-530CD960BFF2}" destId="{422BA385-DCA0-4A90-9722-B689A90E8D07}" srcOrd="0" destOrd="0" presId="urn:microsoft.com/office/officeart/2005/8/layout/hierarchy3"/>
    <dgm:cxn modelId="{C29F3ACA-D887-4FA6-82CC-0F5DE7CDF62D}" type="presParOf" srcId="{11ABD1E0-A1B9-4A2B-A98A-5695034F4942}" destId="{0E7A3035-44A7-46AD-B3D7-B069801B28FE}" srcOrd="0" destOrd="0" presId="urn:microsoft.com/office/officeart/2005/8/layout/hierarchy3"/>
    <dgm:cxn modelId="{C01A882C-573C-4A9C-8A3C-55C7062C3A8C}" type="presParOf" srcId="{0E7A3035-44A7-46AD-B3D7-B069801B28FE}" destId="{A883B053-3BDA-492D-A72C-7A0A27E0126B}" srcOrd="0" destOrd="0" presId="urn:microsoft.com/office/officeart/2005/8/layout/hierarchy3"/>
    <dgm:cxn modelId="{5BBCE516-28EB-4222-9E0F-6F4B1E1973D5}" type="presParOf" srcId="{A883B053-3BDA-492D-A72C-7A0A27E0126B}" destId="{FBA783B5-C358-4D90-93A0-309B4E5F0683}" srcOrd="0" destOrd="0" presId="urn:microsoft.com/office/officeart/2005/8/layout/hierarchy3"/>
    <dgm:cxn modelId="{E6A8D3DD-A5C3-41E8-8851-E7F17AB1074B}" type="presParOf" srcId="{A883B053-3BDA-492D-A72C-7A0A27E0126B}" destId="{D067C4A1-D6A7-4977-B9FE-1F026DE410F2}" srcOrd="1" destOrd="0" presId="urn:microsoft.com/office/officeart/2005/8/layout/hierarchy3"/>
    <dgm:cxn modelId="{3477A3FD-724F-472A-945E-7352BB7583D2}" type="presParOf" srcId="{0E7A3035-44A7-46AD-B3D7-B069801B28FE}" destId="{07886D27-6A7B-4121-8350-E997FE671AD7}" srcOrd="1" destOrd="0" presId="urn:microsoft.com/office/officeart/2005/8/layout/hierarchy3"/>
    <dgm:cxn modelId="{E8C73C5C-2C14-47A4-9530-D1793590727E}" type="presParOf" srcId="{07886D27-6A7B-4121-8350-E997FE671AD7}" destId="{59D1487B-3828-48A0-9DC7-015DC2835D3E}" srcOrd="0" destOrd="0" presId="urn:microsoft.com/office/officeart/2005/8/layout/hierarchy3"/>
    <dgm:cxn modelId="{4FE63B78-7C3A-4CE9-8C73-08AFFAAE1C55}" type="presParOf" srcId="{07886D27-6A7B-4121-8350-E997FE671AD7}" destId="{FC5ECDE1-E6A3-421B-9AF8-72082EA0F667}" srcOrd="1" destOrd="0" presId="urn:microsoft.com/office/officeart/2005/8/layout/hierarchy3"/>
    <dgm:cxn modelId="{8B7DC9B1-9DB6-4537-8D8C-0767D94F4039}" type="presParOf" srcId="{07886D27-6A7B-4121-8350-E997FE671AD7}" destId="{986B8345-AE4E-40F7-A0B2-FED0B68C6E03}" srcOrd="2" destOrd="0" presId="urn:microsoft.com/office/officeart/2005/8/layout/hierarchy3"/>
    <dgm:cxn modelId="{A82C5614-3D65-4867-B53F-244CDF2178A5}" type="presParOf" srcId="{07886D27-6A7B-4121-8350-E997FE671AD7}" destId="{E8FC40D7-9658-43C6-A046-B89785155F38}" srcOrd="3" destOrd="0" presId="urn:microsoft.com/office/officeart/2005/8/layout/hierarchy3"/>
    <dgm:cxn modelId="{CCFD7D22-FD59-4D82-9872-65645E6876DF}" type="presParOf" srcId="{07886D27-6A7B-4121-8350-E997FE671AD7}" destId="{00443904-4C6F-449C-8A3E-DC3A7B218135}" srcOrd="4" destOrd="0" presId="urn:microsoft.com/office/officeart/2005/8/layout/hierarchy3"/>
    <dgm:cxn modelId="{D83F48DE-FF39-41DE-A083-4026E93EB4A3}" type="presParOf" srcId="{07886D27-6A7B-4121-8350-E997FE671AD7}" destId="{34692EA5-BD33-48C5-B436-03A94280A5DE}" srcOrd="5" destOrd="0" presId="urn:microsoft.com/office/officeart/2005/8/layout/hierarchy3"/>
    <dgm:cxn modelId="{5A4C03CF-D73A-4842-99A5-B395E79EE8C5}" type="presParOf" srcId="{07886D27-6A7B-4121-8350-E997FE671AD7}" destId="{7DB0348C-7E1C-40E7-A7BB-64A5CAB68BB1}" srcOrd="6" destOrd="0" presId="urn:microsoft.com/office/officeart/2005/8/layout/hierarchy3"/>
    <dgm:cxn modelId="{72E5F952-FD4D-48B7-A7A5-09ACA288A30A}" type="presParOf" srcId="{07886D27-6A7B-4121-8350-E997FE671AD7}" destId="{B70F8BD1-C2BC-4773-BCE2-DF0C7F6A37F7}" srcOrd="7" destOrd="0" presId="urn:microsoft.com/office/officeart/2005/8/layout/hierarchy3"/>
    <dgm:cxn modelId="{F300D2EC-6B48-44BC-8EFD-88E21262FE72}" type="presParOf" srcId="{07886D27-6A7B-4121-8350-E997FE671AD7}" destId="{148E29DD-4B5A-4669-B405-5EF17C1E86C9}" srcOrd="8" destOrd="0" presId="urn:microsoft.com/office/officeart/2005/8/layout/hierarchy3"/>
    <dgm:cxn modelId="{2C096293-D062-47E0-9D6E-C43ADADF8F63}" type="presParOf" srcId="{07886D27-6A7B-4121-8350-E997FE671AD7}" destId="{422BA385-DCA0-4A90-9722-B689A90E8D07}" srcOrd="9" destOrd="0" presId="urn:microsoft.com/office/officeart/2005/8/layout/hierarchy3"/>
    <dgm:cxn modelId="{3052BD75-F4FC-49A8-9897-79F071B8BF5E}" type="presParOf" srcId="{07886D27-6A7B-4121-8350-E997FE671AD7}" destId="{8C6EE91F-453A-45B3-8B34-0FC8AC533F2C}" srcOrd="10" destOrd="0" presId="urn:microsoft.com/office/officeart/2005/8/layout/hierarchy3"/>
    <dgm:cxn modelId="{CEBCD844-DBB9-4C08-90C6-1FA2902FBE69}" type="presParOf" srcId="{07886D27-6A7B-4121-8350-E997FE671AD7}" destId="{2FC0D459-2716-4F45-8887-6D23B73697F3}" srcOrd="11" destOrd="0" presId="urn:microsoft.com/office/officeart/2005/8/layout/hierarchy3"/>
    <dgm:cxn modelId="{39D49437-2D9E-43F4-8E54-DF8B2A1B2A49}" type="presParOf" srcId="{07886D27-6A7B-4121-8350-E997FE671AD7}" destId="{2E60EB49-869A-4D41-A9FD-A4A9C948FC05}" srcOrd="12" destOrd="0" presId="urn:microsoft.com/office/officeart/2005/8/layout/hierarchy3"/>
    <dgm:cxn modelId="{524F8442-3200-47B9-976A-43C738113B86}" type="presParOf" srcId="{07886D27-6A7B-4121-8350-E997FE671AD7}" destId="{154F9293-DC6E-4E56-B312-24692902AED1}" srcOrd="1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783B5-C358-4D90-93A0-309B4E5F0683}">
      <dsp:nvSpPr>
        <dsp:cNvPr id="0" name=""/>
        <dsp:cNvSpPr/>
      </dsp:nvSpPr>
      <dsp:spPr>
        <a:xfrm>
          <a:off x="36997" y="0"/>
          <a:ext cx="3791738" cy="6285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2800" b="1" kern="1200" dirty="0">
              <a:cs typeface="Times New Roman" pitchFamily="18" charset="0"/>
            </a:rPr>
            <a:t>МЕТОДОЛОГІЧНА БАЗА</a:t>
          </a:r>
          <a:endParaRPr lang="ru-UA" sz="2800" kern="1200" dirty="0"/>
        </a:p>
      </dsp:txBody>
      <dsp:txXfrm>
        <a:off x="55406" y="18409"/>
        <a:ext cx="3754920" cy="591699"/>
      </dsp:txXfrm>
    </dsp:sp>
    <dsp:sp modelId="{59D1487B-3828-48A0-9DC7-015DC2835D3E}">
      <dsp:nvSpPr>
        <dsp:cNvPr id="0" name=""/>
        <dsp:cNvSpPr/>
      </dsp:nvSpPr>
      <dsp:spPr>
        <a:xfrm>
          <a:off x="416170" y="628517"/>
          <a:ext cx="339912" cy="370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329"/>
              </a:lnTo>
              <a:lnTo>
                <a:pt x="339912" y="37032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5ECDE1-E6A3-421B-9AF8-72082EA0F667}">
      <dsp:nvSpPr>
        <dsp:cNvPr id="0" name=""/>
        <dsp:cNvSpPr/>
      </dsp:nvSpPr>
      <dsp:spPr>
        <a:xfrm>
          <a:off x="756083" y="772535"/>
          <a:ext cx="8587750" cy="4526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Закон України «Про страхування»</a:t>
          </a:r>
          <a:endParaRPr lang="ru-UA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9340" y="785792"/>
        <a:ext cx="8561236" cy="426109"/>
      </dsp:txXfrm>
    </dsp:sp>
    <dsp:sp modelId="{986B8345-AE4E-40F7-A0B2-FED0B68C6E03}">
      <dsp:nvSpPr>
        <dsp:cNvPr id="0" name=""/>
        <dsp:cNvSpPr/>
      </dsp:nvSpPr>
      <dsp:spPr>
        <a:xfrm>
          <a:off x="416170" y="628517"/>
          <a:ext cx="339912" cy="1847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7612"/>
              </a:lnTo>
              <a:lnTo>
                <a:pt x="339912" y="1847612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FC40D7-9658-43C6-A046-B89785155F38}">
      <dsp:nvSpPr>
        <dsp:cNvPr id="0" name=""/>
        <dsp:cNvSpPr/>
      </dsp:nvSpPr>
      <dsp:spPr>
        <a:xfrm>
          <a:off x="756083" y="1924664"/>
          <a:ext cx="8613077" cy="11029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Інформаційний документ </a:t>
          </a:r>
          <a:r>
            <a:rPr lang="uk-UA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 стандартний страховий продукт «КОМПЛЕКСНОГО СТРАХУВАННЯ ВІДПОВІДАЛЬНОСТІ, ЯКА ВИНИКАЄ ВНАСЛІДОК ВИКОРИСТАННЯ НАЗЕМНОГО ТРАНСПОРТНОГО ЗАСОБУ (ТЗ), ВІД НЕЩАСНИХ ВИПАДКІВ НА ТРАНСПОРТІ, НАЗЕМНОГО СТРАНСПОРТУ «КАСКО» ТА МЕДИЧНОГО СТРАХУВАННЯ за програмою «ЗАХИЩЕНИЙ ВОДІЙ»</a:t>
          </a:r>
          <a:endParaRPr lang="ru-UA" sz="1600" b="1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788387" y="1956968"/>
        <a:ext cx="8548469" cy="1038324"/>
      </dsp:txXfrm>
    </dsp:sp>
    <dsp:sp modelId="{00443904-4C6F-449C-8A3E-DC3A7B218135}">
      <dsp:nvSpPr>
        <dsp:cNvPr id="0" name=""/>
        <dsp:cNvSpPr/>
      </dsp:nvSpPr>
      <dsp:spPr>
        <a:xfrm>
          <a:off x="416170" y="628517"/>
          <a:ext cx="339912" cy="956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6248"/>
              </a:lnTo>
              <a:lnTo>
                <a:pt x="339912" y="95624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692EA5-BD33-48C5-B436-03A94280A5DE}">
      <dsp:nvSpPr>
        <dsp:cNvPr id="0" name=""/>
        <dsp:cNvSpPr/>
      </dsp:nvSpPr>
      <dsp:spPr>
        <a:xfrm>
          <a:off x="756083" y="1348599"/>
          <a:ext cx="8585579" cy="4723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Нормативно-</a:t>
          </a:r>
          <a:r>
            <a:rPr lang="ru-RU" sz="1800" b="1" kern="1200" dirty="0" err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правові</a:t>
          </a:r>
          <a:r>
            <a:rPr lang="ru-RU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800" b="1" kern="1200" dirty="0" err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акти</a:t>
          </a:r>
          <a:r>
            <a:rPr lang="ru-RU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800" b="1" kern="1200" dirty="0" err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Національного</a:t>
          </a:r>
          <a:r>
            <a:rPr lang="ru-RU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банку </a:t>
          </a:r>
          <a:r>
            <a:rPr lang="ru-RU" sz="1800" b="1" kern="1200" dirty="0" err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України</a:t>
          </a:r>
          <a:endParaRPr lang="ru-RU" sz="1800" b="1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769917" y="1362433"/>
        <a:ext cx="8557911" cy="444665"/>
      </dsp:txXfrm>
    </dsp:sp>
    <dsp:sp modelId="{7DB0348C-7E1C-40E7-A7BB-64A5CAB68BB1}">
      <dsp:nvSpPr>
        <dsp:cNvPr id="0" name=""/>
        <dsp:cNvSpPr/>
      </dsp:nvSpPr>
      <dsp:spPr>
        <a:xfrm>
          <a:off x="416170" y="628517"/>
          <a:ext cx="339912" cy="3125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5595"/>
              </a:lnTo>
              <a:lnTo>
                <a:pt x="339912" y="312559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0F8BD1-C2BC-4773-BCE2-DF0C7F6A37F7}">
      <dsp:nvSpPr>
        <dsp:cNvPr id="0" name=""/>
        <dsp:cNvSpPr/>
      </dsp:nvSpPr>
      <dsp:spPr>
        <a:xfrm>
          <a:off x="756083" y="3148796"/>
          <a:ext cx="8598932" cy="12106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b="1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Загальні умови </a:t>
          </a:r>
          <a:r>
            <a:rPr lang="uk-UA" sz="1800" b="0" kern="1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про стандартний страховий продукт «СТРАХУВАННЯ ВІДПОВІДАЛЬНОСТІ, ЯКА ВИНИКАЄ ВНАСЛІДОК ВИКОРИСТАННЯ НАЗЕМНОГО ТРАНСПОРТНОГО ЗАСОБУ (іншої, ніж визначена Законом України “Про обов’язкове страхування цивільно-правової відповідальності власників наземних транспортних засобів”)»</a:t>
          </a:r>
          <a:endParaRPr lang="ru-UA" sz="1800" b="0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791541" y="3184254"/>
        <a:ext cx="8528016" cy="1139718"/>
      </dsp:txXfrm>
    </dsp:sp>
    <dsp:sp modelId="{148E29DD-4B5A-4669-B405-5EF17C1E86C9}">
      <dsp:nvSpPr>
        <dsp:cNvPr id="0" name=""/>
        <dsp:cNvSpPr/>
      </dsp:nvSpPr>
      <dsp:spPr>
        <a:xfrm>
          <a:off x="416170" y="628517"/>
          <a:ext cx="339912" cy="4154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54560"/>
              </a:lnTo>
              <a:lnTo>
                <a:pt x="339912" y="415456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2BA385-DCA0-4A90-9722-B689A90E8D07}">
      <dsp:nvSpPr>
        <dsp:cNvPr id="0" name=""/>
        <dsp:cNvSpPr/>
      </dsp:nvSpPr>
      <dsp:spPr>
        <a:xfrm>
          <a:off x="756083" y="4516950"/>
          <a:ext cx="8622658" cy="5322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Загальні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умови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страхового продукту «СТРАХУВАННЯ ВІД НЕЩАСНОГО ВИПАДКУ» </a:t>
          </a:r>
          <a:endParaRPr lang="ru-UA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771672" y="4532539"/>
        <a:ext cx="8591480" cy="501076"/>
      </dsp:txXfrm>
    </dsp:sp>
    <dsp:sp modelId="{8C6EE91F-453A-45B3-8B34-0FC8AC533F2C}">
      <dsp:nvSpPr>
        <dsp:cNvPr id="0" name=""/>
        <dsp:cNvSpPr/>
      </dsp:nvSpPr>
      <dsp:spPr>
        <a:xfrm>
          <a:off x="416170" y="628517"/>
          <a:ext cx="339912" cy="4812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12048"/>
              </a:lnTo>
              <a:lnTo>
                <a:pt x="339912" y="481204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C0D459-2716-4F45-8887-6D23B73697F3}">
      <dsp:nvSpPr>
        <dsp:cNvPr id="0" name=""/>
        <dsp:cNvSpPr/>
      </dsp:nvSpPr>
      <dsp:spPr>
        <a:xfrm>
          <a:off x="756083" y="5174439"/>
          <a:ext cx="8620103" cy="5322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Загальні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умови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страхового продукту «СТРАХУВАННЯ НАЗЕМНИХ ТРАНСПОРТНИХ ЗАСОБІВ»</a:t>
          </a:r>
          <a:endParaRPr lang="ru-UA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771672" y="5190028"/>
        <a:ext cx="8588925" cy="501076"/>
      </dsp:txXfrm>
    </dsp:sp>
    <dsp:sp modelId="{2E60EB49-869A-4D41-A9FD-A4A9C948FC05}">
      <dsp:nvSpPr>
        <dsp:cNvPr id="0" name=""/>
        <dsp:cNvSpPr/>
      </dsp:nvSpPr>
      <dsp:spPr>
        <a:xfrm>
          <a:off x="416170" y="628517"/>
          <a:ext cx="339912" cy="54458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45830"/>
              </a:lnTo>
              <a:lnTo>
                <a:pt x="339912" y="544583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4F9293-DC6E-4E56-B312-24692902AED1}">
      <dsp:nvSpPr>
        <dsp:cNvPr id="0" name=""/>
        <dsp:cNvSpPr/>
      </dsp:nvSpPr>
      <dsp:spPr>
        <a:xfrm>
          <a:off x="756083" y="5808221"/>
          <a:ext cx="8631148" cy="5322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Загальні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1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умови</a:t>
          </a:r>
          <a:r>
            <a:rPr lang="ru-RU" sz="16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 </a:t>
          </a:r>
          <a:r>
            <a:rPr lang="ru-RU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страхового продукту </a:t>
          </a:r>
          <a:r>
            <a:rPr lang="uk-UA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«МЕДИЧНЕ СТРАХУВАННЯ»</a:t>
          </a:r>
          <a:endParaRPr lang="ru-UA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771672" y="5823810"/>
        <a:ext cx="8599970" cy="5010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108" cy="494423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431" y="0"/>
            <a:ext cx="2922108" cy="494423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D62B2679-C529-4B63-94C6-E372AC01C8C2}" type="datetimeFigureOut">
              <a:rPr lang="ru-RU" smtClean="0"/>
              <a:pPr/>
              <a:t>23.09.2025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98500" y="741363"/>
            <a:ext cx="5345113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910"/>
            <a:ext cx="5393690" cy="4441909"/>
          </a:xfrm>
          <a:prstGeom prst="rect">
            <a:avLst/>
          </a:prstGeom>
        </p:spPr>
        <p:txBody>
          <a:bodyPr vert="horz" lIns="90882" tIns="45441" rIns="90882" bIns="4544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6661"/>
            <a:ext cx="2922108" cy="494423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431" y="9376661"/>
            <a:ext cx="2922108" cy="494423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FAAF97A9-2CA3-4910-B660-4A82F0F2E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8BDA7-7B8E-4B0C-8469-338A537B6DE9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C3EE-C7D0-430B-BD89-B2BAB689889B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ABCB7-EF11-4A93-A416-A3D90FABD38A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D6A7C-00AC-46DC-B0FB-6627C7B7179D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5F8-7230-4A00-9267-29AC159909DA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6E7B-0651-4E57-A903-EEEF218C453D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AD00-B0C5-4F1C-A077-43783575177A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A7D8C-FE14-40EA-96C2-BEFB8FEEF5FE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70594-EACB-426E-9533-D050F49D77A6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EF1-AD36-410B-BFF1-31A17731ECBB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6ECD4-359F-464A-850B-99DEE5000CE7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126BD-01FA-471E-8664-ABD445539EA9}" type="datetime1">
              <a:rPr lang="ru-RU" smtClean="0"/>
              <a:pPr/>
              <a:t>23.09.2025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    0 800 700 123      www.bbs.ua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18ECB-5CF7-4D40-8864-4EB2A04E5D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52670" y="3071810"/>
            <a:ext cx="2452670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310454" y="3071810"/>
            <a:ext cx="2595546" cy="2880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071810"/>
            <a:ext cx="2428892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81562" y="3071810"/>
            <a:ext cx="2500330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6953" y="4773816"/>
            <a:ext cx="3469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kern="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ОБЕРІГАЄМО ТЕ, ЩО ВИ ЦІНУЄТЕ</a:t>
            </a:r>
            <a:endParaRPr lang="uk-UA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Прямоугольник 10">
            <a:extLst>
              <a:ext uri="{FF2B5EF4-FFF2-40B4-BE49-F238E27FC236}">
                <a16:creationId xmlns:a16="http://schemas.microsoft.com/office/drawing/2014/main" id="{06C858A8-6173-4FB5-B92F-5BE743069C2D}"/>
              </a:ext>
            </a:extLst>
          </p:cNvPr>
          <p:cNvSpPr/>
          <p:nvPr/>
        </p:nvSpPr>
        <p:spPr>
          <a:xfrm>
            <a:off x="3445764" y="22506"/>
            <a:ext cx="61926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+mj-lt"/>
                <a:cs typeface="Times New Roman" panose="02020603050405020304" pitchFamily="18" charset="0"/>
              </a:rPr>
              <a:t>«КОМПЛЕКСНЕ СТРАХУВАННЯ ВІДПОВІДАЛЬНОСТІ, ЯКА ВИНИКАЄ ВНАСЛІДОК ВИКОРИСТАННЯ НАЗЕМНОГО ТРАНСПОРТНОГО ЗАСОБУ (ТЗ), ВІД НЕЩАСНИХ ВИПАДКІВ НА ТРАНСПОРТІ, НАЗЕМНОГО СТРАНСПОРТУ «КАСКО» ТА МЕДИЧНОГО СТРАХУВАННЯ за </a:t>
            </a:r>
            <a:r>
              <a:rPr lang="ru-RU" sz="2400" dirty="0" err="1">
                <a:latin typeface="+mj-lt"/>
                <a:cs typeface="Times New Roman" panose="02020603050405020304" pitchFamily="18" charset="0"/>
              </a:rPr>
              <a:t>програмою</a:t>
            </a:r>
            <a:r>
              <a:rPr lang="ru-RU" sz="2400" dirty="0">
                <a:latin typeface="+mj-lt"/>
                <a:cs typeface="Times New Roman" panose="02020603050405020304" pitchFamily="18" charset="0"/>
              </a:rPr>
              <a:t> «ЗАХИЩЕНИЙ ВОДІЙ»</a:t>
            </a:r>
            <a:endParaRPr lang="uk-UA" sz="240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6D3C652-2997-4BED-B531-B894CFF9B2C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90" y="204583"/>
            <a:ext cx="3312368" cy="1440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A2EEAED2-6FE7-4BC2-8D3F-4A7D2249E574}"/>
              </a:ext>
            </a:extLst>
          </p:cNvPr>
          <p:cNvSpPr/>
          <p:nvPr/>
        </p:nvSpPr>
        <p:spPr>
          <a:xfrm>
            <a:off x="0" y="-23604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Строк дії Договору. Територія дії Договору</a:t>
            </a:r>
            <a:r>
              <a:rPr lang="ru-RU" sz="2400" b="1" kern="0" dirty="0">
                <a:solidFill>
                  <a:schemeClr val="bg1"/>
                </a:solidFill>
                <a:cs typeface="Times New Roman" pitchFamily="18" charset="0"/>
              </a:rPr>
              <a:t>.</a:t>
            </a:r>
            <a:endParaRPr lang="uk-UA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720ABB-DA7A-4662-9D01-F5E94226D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6E1830-EB2B-4550-8943-F3D7F3B34D49}"/>
              </a:ext>
            </a:extLst>
          </p:cNvPr>
          <p:cNvSpPr txBox="1"/>
          <p:nvPr/>
        </p:nvSpPr>
        <p:spPr>
          <a:xfrm>
            <a:off x="2357886" y="1023844"/>
            <a:ext cx="7200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Строк </a:t>
            </a:r>
            <a:r>
              <a:rPr lang="ru-RU" sz="2400" dirty="0" err="1"/>
              <a:t>дії</a:t>
            </a:r>
            <a:r>
              <a:rPr lang="ru-RU" sz="2400" dirty="0"/>
              <a:t> договору страхування </a:t>
            </a:r>
            <a:r>
              <a:rPr lang="ru-RU" sz="2400" dirty="0" err="1"/>
              <a:t>встановлюється</a:t>
            </a:r>
            <a:r>
              <a:rPr lang="ru-RU" sz="2400" dirty="0"/>
              <a:t> за </a:t>
            </a:r>
            <a:r>
              <a:rPr lang="ru-RU" sz="2400" dirty="0" err="1"/>
              <a:t>згодою</a:t>
            </a:r>
            <a:r>
              <a:rPr lang="ru-RU" sz="2400" dirty="0"/>
              <a:t> </a:t>
            </a:r>
            <a:r>
              <a:rPr lang="ru-RU" sz="2400" dirty="0" err="1"/>
              <a:t>Страхувальника</a:t>
            </a:r>
            <a:r>
              <a:rPr lang="ru-RU" sz="2400" dirty="0"/>
              <a:t> і Страховика.</a:t>
            </a:r>
          </a:p>
          <a:p>
            <a:r>
              <a:rPr lang="ru-RU" sz="2400" b="1" dirty="0"/>
              <a:t>Строк </a:t>
            </a:r>
            <a:r>
              <a:rPr lang="ru-RU" sz="2400" b="1" dirty="0" err="1"/>
              <a:t>дії</a:t>
            </a:r>
            <a:r>
              <a:rPr lang="ru-RU" sz="2400" b="1" dirty="0"/>
              <a:t> договору </a:t>
            </a:r>
            <a:r>
              <a:rPr lang="ru-RU" sz="2400" b="1" dirty="0" err="1"/>
              <a:t>може</a:t>
            </a:r>
            <a:r>
              <a:rPr lang="ru-RU" sz="2400" b="1" dirty="0"/>
              <a:t> бути </a:t>
            </a:r>
            <a:r>
              <a:rPr lang="ru-RU" sz="2400" b="1" dirty="0" err="1"/>
              <a:t>від</a:t>
            </a:r>
            <a:r>
              <a:rPr lang="ru-RU" sz="2400" b="1" dirty="0"/>
              <a:t> 1 дня до 1 року 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9E522C-6B55-4DA1-9AD7-A5ACDA19A7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04" y="609604"/>
            <a:ext cx="1728192" cy="18045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BEA2773-5D2F-454A-8063-59B627790DBF}"/>
              </a:ext>
            </a:extLst>
          </p:cNvPr>
          <p:cNvSpPr txBox="1"/>
          <p:nvPr/>
        </p:nvSpPr>
        <p:spPr>
          <a:xfrm>
            <a:off x="344488" y="2640225"/>
            <a:ext cx="9217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Строк </a:t>
            </a:r>
            <a:r>
              <a:rPr lang="ru-RU" dirty="0" err="1"/>
              <a:t>дії</a:t>
            </a:r>
            <a:r>
              <a:rPr lang="ru-RU" dirty="0"/>
              <a:t> Договору </a:t>
            </a:r>
            <a:r>
              <a:rPr lang="ru-RU" dirty="0" err="1"/>
              <a:t>може</a:t>
            </a:r>
            <a:r>
              <a:rPr lang="ru-RU" dirty="0"/>
              <a:t> бути </a:t>
            </a:r>
            <a:r>
              <a:rPr lang="ru-RU" dirty="0" err="1"/>
              <a:t>подовжено</a:t>
            </a:r>
            <a:r>
              <a:rPr lang="ru-RU" dirty="0"/>
              <a:t> за </a:t>
            </a:r>
            <a:r>
              <a:rPr lang="ru-RU" dirty="0" err="1"/>
              <a:t>згодою</a:t>
            </a:r>
            <a:r>
              <a:rPr lang="ru-RU" dirty="0"/>
              <a:t> </a:t>
            </a:r>
            <a:r>
              <a:rPr lang="ru-RU" dirty="0" err="1"/>
              <a:t>сторін</a:t>
            </a:r>
            <a:r>
              <a:rPr lang="ru-RU" dirty="0"/>
              <a:t>. Для </a:t>
            </a:r>
            <a:r>
              <a:rPr lang="ru-RU" dirty="0" err="1"/>
              <a:t>продовження</a:t>
            </a:r>
            <a:r>
              <a:rPr lang="ru-RU" dirty="0"/>
              <a:t> строку </a:t>
            </a:r>
            <a:r>
              <a:rPr lang="ru-RU" dirty="0" err="1"/>
              <a:t>дії</a:t>
            </a:r>
            <a:r>
              <a:rPr lang="ru-RU" dirty="0"/>
              <a:t> Договору </a:t>
            </a:r>
            <a:r>
              <a:rPr lang="ru-RU" dirty="0" err="1"/>
              <a:t>Страхувальник</a:t>
            </a:r>
            <a:r>
              <a:rPr lang="ru-RU" dirty="0"/>
              <a:t> повинен </a:t>
            </a:r>
            <a:r>
              <a:rPr lang="ru-RU" dirty="0" err="1"/>
              <a:t>надати</a:t>
            </a:r>
            <a:r>
              <a:rPr lang="ru-RU" dirty="0"/>
              <a:t> Страховику </a:t>
            </a:r>
            <a:r>
              <a:rPr lang="ru-RU" dirty="0" err="1"/>
              <a:t>письмову</a:t>
            </a:r>
            <a:r>
              <a:rPr lang="ru-RU" dirty="0"/>
              <a:t> </a:t>
            </a:r>
            <a:r>
              <a:rPr lang="ru-RU" dirty="0" err="1"/>
              <a:t>заяву</a:t>
            </a:r>
            <a:r>
              <a:rPr lang="ru-RU" dirty="0"/>
              <a:t>, за 3 </a:t>
            </a:r>
            <a:r>
              <a:rPr lang="ru-RU" dirty="0" err="1"/>
              <a:t>дні</a:t>
            </a:r>
            <a:r>
              <a:rPr lang="ru-RU" dirty="0"/>
              <a:t> до </a:t>
            </a:r>
            <a:r>
              <a:rPr lang="ru-RU" dirty="0" err="1"/>
              <a:t>закінчення</a:t>
            </a:r>
            <a:r>
              <a:rPr lang="ru-RU" dirty="0"/>
              <a:t> строку </a:t>
            </a:r>
            <a:r>
              <a:rPr lang="ru-RU" dirty="0" err="1"/>
              <a:t>дії</a:t>
            </a:r>
            <a:r>
              <a:rPr lang="ru-RU" dirty="0"/>
              <a:t> Договору, з </a:t>
            </a:r>
            <a:r>
              <a:rPr lang="ru-RU" dirty="0" err="1"/>
              <a:t>зазначеним</a:t>
            </a:r>
            <a:r>
              <a:rPr lang="ru-RU" dirty="0"/>
              <a:t> </a:t>
            </a:r>
            <a:r>
              <a:rPr lang="ru-RU" dirty="0" err="1"/>
              <a:t>строком</a:t>
            </a:r>
            <a:r>
              <a:rPr lang="ru-RU" dirty="0"/>
              <a:t> </a:t>
            </a:r>
            <a:r>
              <a:rPr lang="ru-RU" dirty="0" err="1"/>
              <a:t>подовження</a:t>
            </a:r>
            <a:r>
              <a:rPr lang="ru-RU" dirty="0"/>
              <a:t> </a:t>
            </a:r>
            <a:r>
              <a:rPr lang="ru-RU" dirty="0" err="1"/>
              <a:t>дії</a:t>
            </a:r>
            <a:r>
              <a:rPr lang="ru-RU" dirty="0"/>
              <a:t> Договору та </a:t>
            </a:r>
            <a:r>
              <a:rPr lang="ru-RU" dirty="0" err="1"/>
              <a:t>сплатити</a:t>
            </a:r>
            <a:r>
              <a:rPr lang="ru-RU" dirty="0"/>
              <a:t> </a:t>
            </a:r>
            <a:r>
              <a:rPr lang="ru-RU" dirty="0" err="1"/>
              <a:t>додаткову</a:t>
            </a:r>
            <a:r>
              <a:rPr lang="ru-RU" dirty="0"/>
              <a:t> </a:t>
            </a:r>
            <a:r>
              <a:rPr lang="ru-RU" dirty="0" err="1"/>
              <a:t>страхову</a:t>
            </a:r>
            <a:r>
              <a:rPr lang="ru-RU" dirty="0"/>
              <a:t> </a:t>
            </a:r>
            <a:r>
              <a:rPr lang="ru-RU" dirty="0" err="1"/>
              <a:t>премію</a:t>
            </a:r>
            <a:r>
              <a:rPr lang="ru-RU" dirty="0"/>
              <a:t> </a:t>
            </a:r>
            <a:r>
              <a:rPr lang="ru-RU" dirty="0" err="1"/>
              <a:t>згідно</a:t>
            </a:r>
            <a:r>
              <a:rPr lang="ru-RU" dirty="0"/>
              <a:t> з </a:t>
            </a:r>
            <a:r>
              <a:rPr lang="ru-RU" dirty="0" err="1"/>
              <a:t>додатковою</a:t>
            </a:r>
            <a:r>
              <a:rPr lang="ru-RU" dirty="0"/>
              <a:t> </a:t>
            </a:r>
            <a:r>
              <a:rPr lang="ru-RU" dirty="0" err="1"/>
              <a:t>угодою</a:t>
            </a:r>
            <a:r>
              <a:rPr lang="ru-RU" dirty="0"/>
              <a:t> до Договору.</a:t>
            </a:r>
            <a:endParaRPr lang="ru-U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B68C10-CEBA-4720-A33B-2CCF23131AB2}"/>
              </a:ext>
            </a:extLst>
          </p:cNvPr>
          <p:cNvSpPr txBox="1"/>
          <p:nvPr/>
        </p:nvSpPr>
        <p:spPr>
          <a:xfrm>
            <a:off x="341662" y="3901082"/>
            <a:ext cx="9217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err="1"/>
              <a:t>Територія</a:t>
            </a:r>
            <a:r>
              <a:rPr lang="ru-RU" dirty="0"/>
              <a:t> </a:t>
            </a:r>
            <a:r>
              <a:rPr lang="ru-RU" dirty="0" err="1"/>
              <a:t>дії</a:t>
            </a:r>
            <a:r>
              <a:rPr lang="ru-RU" dirty="0"/>
              <a:t> договору - </a:t>
            </a:r>
            <a:r>
              <a:rPr lang="ru-RU" dirty="0" err="1"/>
              <a:t>Україна</a:t>
            </a:r>
            <a:r>
              <a:rPr lang="ru-RU" dirty="0"/>
              <a:t>, </a:t>
            </a:r>
            <a:r>
              <a:rPr lang="ru-RU" dirty="0" err="1"/>
              <a:t>окрім</a:t>
            </a:r>
            <a:r>
              <a:rPr lang="ru-RU" dirty="0"/>
              <a:t> </a:t>
            </a:r>
            <a:r>
              <a:rPr lang="ru-RU" dirty="0" err="1"/>
              <a:t>території</a:t>
            </a:r>
            <a:r>
              <a:rPr lang="ru-RU" dirty="0"/>
              <a:t> </a:t>
            </a:r>
            <a:r>
              <a:rPr lang="ru-RU" dirty="0" err="1"/>
              <a:t>територіальних</a:t>
            </a:r>
            <a:r>
              <a:rPr lang="ru-RU" dirty="0"/>
              <a:t> громад,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розташовані</a:t>
            </a:r>
            <a:r>
              <a:rPr lang="ru-RU" dirty="0"/>
              <a:t> в </a:t>
            </a:r>
            <a:r>
              <a:rPr lang="ru-RU" dirty="0" err="1"/>
              <a:t>районі</a:t>
            </a:r>
            <a:r>
              <a:rPr lang="ru-RU" dirty="0"/>
              <a:t>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воєнних</a:t>
            </a:r>
            <a:r>
              <a:rPr lang="ru-RU" dirty="0"/>
              <a:t> (</a:t>
            </a:r>
            <a:r>
              <a:rPr lang="ru-RU" dirty="0" err="1"/>
              <a:t>бойових</a:t>
            </a:r>
            <a:r>
              <a:rPr lang="ru-RU" dirty="0"/>
              <a:t>) </a:t>
            </a:r>
            <a:r>
              <a:rPr lang="ru-RU" dirty="0" err="1"/>
              <a:t>дій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перебувають</a:t>
            </a:r>
            <a:r>
              <a:rPr lang="ru-RU" dirty="0"/>
              <a:t> в </a:t>
            </a:r>
            <a:r>
              <a:rPr lang="ru-RU" dirty="0" err="1"/>
              <a:t>тимчасовій</a:t>
            </a:r>
            <a:r>
              <a:rPr lang="ru-RU" dirty="0"/>
              <a:t> </a:t>
            </a:r>
            <a:r>
              <a:rPr lang="ru-RU" dirty="0" err="1"/>
              <a:t>окупації</a:t>
            </a:r>
            <a:r>
              <a:rPr lang="ru-RU" dirty="0"/>
              <a:t>,</a:t>
            </a:r>
          </a:p>
          <a:p>
            <a:pPr algn="just"/>
            <a:r>
              <a:rPr lang="ru-RU" dirty="0" err="1"/>
              <a:t>оточенні</a:t>
            </a:r>
            <a:r>
              <a:rPr lang="ru-RU" dirty="0"/>
              <a:t> (</a:t>
            </a:r>
            <a:r>
              <a:rPr lang="ru-RU" dirty="0" err="1"/>
              <a:t>блокуванні</a:t>
            </a:r>
            <a:r>
              <a:rPr lang="ru-RU" dirty="0"/>
              <a:t>), </a:t>
            </a:r>
            <a:r>
              <a:rPr lang="ru-RU" dirty="0" err="1"/>
              <a:t>тимчасово</a:t>
            </a:r>
            <a:r>
              <a:rPr lang="ru-RU" dirty="0"/>
              <a:t> </a:t>
            </a:r>
            <a:r>
              <a:rPr lang="ru-RU" dirty="0" err="1"/>
              <a:t>анексовані</a:t>
            </a:r>
            <a:r>
              <a:rPr lang="ru-RU" dirty="0"/>
              <a:t> </a:t>
            </a:r>
            <a:r>
              <a:rPr lang="ru-RU" dirty="0" err="1"/>
              <a:t>території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, а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території</a:t>
            </a:r>
            <a:r>
              <a:rPr lang="ru-RU" dirty="0"/>
              <a:t>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операцій</a:t>
            </a:r>
            <a:r>
              <a:rPr lang="ru-RU" dirty="0"/>
              <a:t> </a:t>
            </a:r>
            <a:r>
              <a:rPr lang="ru-RU" dirty="0" err="1"/>
              <a:t>Об’єднаних</a:t>
            </a:r>
            <a:r>
              <a:rPr lang="ru-RU" dirty="0"/>
              <a:t> сил.</a:t>
            </a:r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2249542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7F0B67FF-A6E1-460C-8211-7CA661160CFC}"/>
              </a:ext>
            </a:extLst>
          </p:cNvPr>
          <p:cNvSpPr/>
          <p:nvPr/>
        </p:nvSpPr>
        <p:spPr>
          <a:xfrm>
            <a:off x="0" y="0"/>
            <a:ext cx="9906000" cy="4804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Секція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«ДЦВ –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добровільне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цивільне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400" b="1" kern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3A1648-5CFB-4850-BDFA-02DA3F4D6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B8A802-4B3A-4137-8328-DCC9887C505A}"/>
              </a:ext>
            </a:extLst>
          </p:cNvPr>
          <p:cNvSpPr txBox="1"/>
          <p:nvPr/>
        </p:nvSpPr>
        <p:spPr>
          <a:xfrm>
            <a:off x="511938" y="2313068"/>
            <a:ext cx="907300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Варіанти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покриття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вибір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200 000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300 000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500 000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📍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Залежить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територіальної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зони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реєстрації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власника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ТЗ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Тариф: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0.11% до 0.35%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9A2D11-A3F7-41EE-8E93-A1AD062F3E0E}"/>
              </a:ext>
            </a:extLst>
          </p:cNvPr>
          <p:cNvSpPr txBox="1"/>
          <p:nvPr/>
        </p:nvSpPr>
        <p:spPr>
          <a:xfrm>
            <a:off x="511938" y="4193742"/>
            <a:ext cx="907300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знати: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ДЦВ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діє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наявності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чинного ОСЦПВ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укладеного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компанії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(ББС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Іншуранс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Франшиза —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Покриття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поширюється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один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вичерпання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85C4E8B-9BA9-429D-887F-F2A29153F7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3" r="20067" b="40737"/>
          <a:stretch/>
        </p:blipFill>
        <p:spPr>
          <a:xfrm>
            <a:off x="522120" y="4099953"/>
            <a:ext cx="343256" cy="32720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3702891-F74F-4C32-87D2-5264D3AF7E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240" y="835835"/>
            <a:ext cx="2448272" cy="24482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0DAA00B-BCE7-4235-9B02-4E33E76BF3CA}"/>
              </a:ext>
            </a:extLst>
          </p:cNvPr>
          <p:cNvSpPr txBox="1"/>
          <p:nvPr/>
        </p:nvSpPr>
        <p:spPr>
          <a:xfrm>
            <a:off x="511938" y="742314"/>
            <a:ext cx="660130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ДЦВ –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добровільне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цивільне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Об'єкт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шкоду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третім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особам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Сфери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покриття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Шкода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Шкода майну (ТЗ,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будівлі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81788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7F0B67FF-A6E1-460C-8211-7CA661160CFC}"/>
              </a:ext>
            </a:extLst>
          </p:cNvPr>
          <p:cNvSpPr/>
          <p:nvPr/>
        </p:nvSpPr>
        <p:spPr>
          <a:xfrm>
            <a:off x="-12823" y="0"/>
            <a:ext cx="9906000" cy="48048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Секція</a:t>
            </a:r>
            <a:r>
              <a:rPr lang="uk-UA" sz="2400" b="1" dirty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нещасних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випадків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3A1648-5CFB-4850-BDFA-02DA3F4D6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B8A802-4B3A-4137-8328-DCC9887C505A}"/>
              </a:ext>
            </a:extLst>
          </p:cNvPr>
          <p:cNvSpPr txBox="1"/>
          <p:nvPr/>
        </p:nvSpPr>
        <p:spPr>
          <a:xfrm>
            <a:off x="416496" y="692696"/>
            <a:ext cx="907300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Застраховані особи 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водій та пасажири Забезпеченого ТЗ.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📌 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Всі ризики: травма, інвалідність, загибель/смерть Застрахованої особи внаслідок </a:t>
            </a:r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НВ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під час перебування у Забезпеченому ТЗ.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 випадком є події з переліку застрахованих ризиків, що сталися </a:t>
            </a:r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 ДТП 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участю Забезпеченого ТЗ (по ризиках інвалідність, загибель/смерть - протягом 1 року після ДТП).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інвалідності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смерті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покриваються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настала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протягом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року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ДТП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Страхові суми – 500 000 грн. загалом по договору; в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одія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4-х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пасажирів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Страхова  сума за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кожним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=  100 000 грн.</a:t>
            </a:r>
            <a:endParaRPr lang="uk-U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Премія по </a:t>
            </a:r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НВ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відповідно до адреси власника ТЗ (по трьом зонам): Зона 1 –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 грн. Зона 2 –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грн. Зона 3 – 100 грн.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Франшиза відсутня.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 виплата розраховується за Таблицею виплат, але в межах страхової суми на кожну Застраховану особу.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6A562A-6338-4CE1-BDCB-D83289E3A2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20" y="4653136"/>
            <a:ext cx="180020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463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7F0B67FF-A6E1-460C-8211-7CA661160CFC}"/>
              </a:ext>
            </a:extLst>
          </p:cNvPr>
          <p:cNvSpPr/>
          <p:nvPr/>
        </p:nvSpPr>
        <p:spPr>
          <a:xfrm>
            <a:off x="-12823" y="4812"/>
            <a:ext cx="9906000" cy="50405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Секція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наземного транспорту (КАСКО)»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3A1648-5CFB-4850-BDFA-02DA3F4D6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49402AC-A27B-4FFC-A335-05BC803C0E6A}"/>
              </a:ext>
            </a:extLst>
          </p:cNvPr>
          <p:cNvSpPr txBox="1"/>
          <p:nvPr/>
        </p:nvSpPr>
        <p:spPr>
          <a:xfrm>
            <a:off x="272480" y="508868"/>
            <a:ext cx="9217024" cy="2264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Застрахований ТЗ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 Забезпечений ТЗ, зазначений в Договорі та Полісі.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Водії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всі на законних підставах.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огляду ТЗ.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Застраховані ризики: ДТП, що сталася з застрахованим ТЗ.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Покриття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діє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відсутності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вини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водія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 сума – агрегатна, 100 000 грн.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E59999-BCDD-4737-920C-B09936B4C692}"/>
              </a:ext>
            </a:extLst>
          </p:cNvPr>
          <p:cNvSpPr txBox="1"/>
          <p:nvPr/>
        </p:nvSpPr>
        <p:spPr>
          <a:xfrm>
            <a:off x="272480" y="3860063"/>
            <a:ext cx="9217024" cy="258532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Покриття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Відшкодування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урахуванням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зносу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Компенсація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шкоди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евакуація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ТЗ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Зменшується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франшизу ОСЦПВ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винуватця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Покриття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входить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Покриття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➕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Франшиза за ОСЦПВ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винуватця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➕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компенсація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зносу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запчастин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UA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FBF7809-CAA8-499B-BA3F-382628F22921}"/>
              </a:ext>
            </a:extLst>
          </p:cNvPr>
          <p:cNvSpPr txBox="1"/>
          <p:nvPr/>
        </p:nvSpPr>
        <p:spPr>
          <a:xfrm>
            <a:off x="300284" y="2741323"/>
            <a:ext cx="921702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UA" sz="1600" dirty="0"/>
              <a:t>📝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виплати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в межах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страхової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ринкової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вартості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ТЗ. Форма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відшкодування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безготівкова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приймається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протягом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робочих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днів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1600" b="1" kern="1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uk-UA" sz="1600" b="1" kern="1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КАСКО (2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варіанти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покриття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54797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C98D6C-0E59-4402-81C1-C016AD441A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0101" r="8000" b="10101"/>
          <a:stretch/>
        </p:blipFill>
        <p:spPr>
          <a:xfrm>
            <a:off x="6681192" y="3145246"/>
            <a:ext cx="3124719" cy="2968483"/>
          </a:xfrm>
          <a:prstGeom prst="rect">
            <a:avLst/>
          </a:prstGeom>
        </p:spPr>
      </p:pic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7F0B67FF-A6E1-460C-8211-7CA661160CFC}"/>
              </a:ext>
            </a:extLst>
          </p:cNvPr>
          <p:cNvSpPr/>
          <p:nvPr/>
        </p:nvSpPr>
        <p:spPr>
          <a:xfrm>
            <a:off x="0" y="-13764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Секція</a:t>
            </a:r>
            <a:r>
              <a:rPr lang="ru-RU" sz="2400" dirty="0"/>
              <a:t> </a:t>
            </a:r>
            <a:r>
              <a:rPr lang="ru-RU" sz="2400" b="1" dirty="0"/>
              <a:t>ДМС – </a:t>
            </a:r>
            <a:r>
              <a:rPr lang="ru-RU" sz="2400" b="1" dirty="0" err="1"/>
              <a:t>добровільне</a:t>
            </a:r>
            <a:r>
              <a:rPr lang="ru-RU" sz="2400" b="1" dirty="0"/>
              <a:t> </a:t>
            </a:r>
            <a:r>
              <a:rPr lang="ru-RU" sz="2400" b="1" dirty="0" err="1"/>
              <a:t>медичне</a:t>
            </a:r>
            <a:r>
              <a:rPr lang="ru-RU" sz="2400" b="1" dirty="0"/>
              <a:t> </a:t>
            </a:r>
            <a:r>
              <a:rPr lang="ru-RU" sz="2400" b="1" dirty="0" err="1"/>
              <a:t>страхування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3A1648-5CFB-4850-BDFA-02DA3F4D6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1E78008-D534-4710-AC36-4BA8AA409690}"/>
              </a:ext>
            </a:extLst>
          </p:cNvPr>
          <p:cNvSpPr txBox="1"/>
          <p:nvPr/>
        </p:nvSpPr>
        <p:spPr>
          <a:xfrm>
            <a:off x="488504" y="764704"/>
            <a:ext cx="90730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🏥</a:t>
            </a:r>
            <a:r>
              <a:rPr lang="ru-RU" b="1" dirty="0"/>
              <a:t> </a:t>
            </a:r>
            <a:r>
              <a:rPr lang="ru-RU" b="1" dirty="0" err="1"/>
              <a:t>Об'єкт</a:t>
            </a:r>
            <a:r>
              <a:rPr lang="ru-RU" b="1" dirty="0"/>
              <a:t>:</a:t>
            </a:r>
            <a:r>
              <a:rPr lang="ru-RU" dirty="0"/>
              <a:t> </a:t>
            </a:r>
            <a:r>
              <a:rPr lang="ru-RU" dirty="0" err="1"/>
              <a:t>Водій</a:t>
            </a:r>
            <a:r>
              <a:rPr lang="ru-RU" dirty="0"/>
              <a:t> (Застрахована особа)</a:t>
            </a:r>
          </a:p>
          <a:p>
            <a:r>
              <a:rPr lang="ru-RU" dirty="0"/>
              <a:t>🚑 </a:t>
            </a:r>
            <a:r>
              <a:rPr lang="ru-RU" dirty="0" err="1"/>
              <a:t>Медичне</a:t>
            </a:r>
            <a:r>
              <a:rPr lang="ru-RU" dirty="0"/>
              <a:t> </a:t>
            </a:r>
            <a:r>
              <a:rPr lang="ru-RU" dirty="0" err="1"/>
              <a:t>страхування</a:t>
            </a:r>
            <a:r>
              <a:rPr lang="ru-RU" dirty="0"/>
              <a:t> </a:t>
            </a:r>
            <a:r>
              <a:rPr lang="ru-RU" dirty="0" err="1"/>
              <a:t>покриває</a:t>
            </a:r>
            <a:r>
              <a:rPr lang="ru-RU" dirty="0"/>
              <a:t> </a:t>
            </a:r>
            <a:r>
              <a:rPr lang="ru-RU" b="1" dirty="0" err="1"/>
              <a:t>лише</a:t>
            </a:r>
            <a:r>
              <a:rPr lang="ru-RU" b="1" dirty="0"/>
              <a:t> </a:t>
            </a:r>
            <a:r>
              <a:rPr lang="ru-RU" b="1" dirty="0" err="1"/>
              <a:t>екстрену</a:t>
            </a:r>
            <a:r>
              <a:rPr lang="ru-RU" b="1" dirty="0"/>
              <a:t> </a:t>
            </a:r>
            <a:r>
              <a:rPr lang="ru-RU" b="1" dirty="0" err="1"/>
              <a:t>допомогу</a:t>
            </a:r>
            <a:r>
              <a:rPr lang="ru-RU" b="1" dirty="0"/>
              <a:t> </a:t>
            </a:r>
            <a:r>
              <a:rPr lang="ru-RU" b="1" dirty="0" err="1"/>
              <a:t>після</a:t>
            </a:r>
            <a:r>
              <a:rPr lang="ru-RU" b="1" dirty="0"/>
              <a:t> ДТП</a:t>
            </a:r>
            <a:r>
              <a:rPr lang="ru-RU" dirty="0"/>
              <a:t>, не </a:t>
            </a:r>
            <a:r>
              <a:rPr lang="ru-RU" dirty="0" err="1"/>
              <a:t>застосовується</a:t>
            </a:r>
            <a:r>
              <a:rPr lang="ru-RU" dirty="0"/>
              <a:t> в </a:t>
            </a:r>
            <a:r>
              <a:rPr lang="ru-RU" dirty="0" err="1"/>
              <a:t>інших</a:t>
            </a:r>
            <a:r>
              <a:rPr lang="ru-RU" dirty="0"/>
              <a:t> </a:t>
            </a:r>
            <a:r>
              <a:rPr lang="ru-RU" dirty="0" err="1"/>
              <a:t>випадках</a:t>
            </a:r>
            <a:r>
              <a:rPr lang="ru-RU" dirty="0"/>
              <a:t>.</a:t>
            </a:r>
          </a:p>
          <a:p>
            <a:br>
              <a:rPr lang="ru-RU" dirty="0"/>
            </a:br>
            <a:r>
              <a:rPr lang="ru-RU" b="1" dirty="0"/>
              <a:t>Сума </a:t>
            </a:r>
            <a:r>
              <a:rPr lang="ru-RU" b="1" dirty="0" err="1"/>
              <a:t>покриття</a:t>
            </a:r>
            <a:r>
              <a:rPr lang="ru-RU" b="1" dirty="0"/>
              <a:t>: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Зона 1 – 15 000 </a:t>
            </a:r>
            <a:r>
              <a:rPr lang="ru-RU" dirty="0" err="1"/>
              <a:t>грн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Зона 2 – 10 000 </a:t>
            </a:r>
            <a:r>
              <a:rPr lang="ru-RU" dirty="0" err="1"/>
              <a:t>грн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Зона 3 – 5 000 </a:t>
            </a:r>
            <a:r>
              <a:rPr lang="ru-RU" dirty="0" err="1"/>
              <a:t>грн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600871-71C9-4A11-880B-E709097B47BC}"/>
              </a:ext>
            </a:extLst>
          </p:cNvPr>
          <p:cNvSpPr txBox="1"/>
          <p:nvPr/>
        </p:nvSpPr>
        <p:spPr>
          <a:xfrm>
            <a:off x="488504" y="3074455"/>
            <a:ext cx="8928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/>
              <a:t>Покриття</a:t>
            </a:r>
            <a:r>
              <a:rPr lang="ru-RU" b="1" dirty="0"/>
              <a:t> </a:t>
            </a:r>
            <a:r>
              <a:rPr lang="ru-RU" b="1" dirty="0" err="1"/>
              <a:t>включає</a:t>
            </a:r>
            <a:r>
              <a:rPr lang="ru-RU" b="1" dirty="0"/>
              <a:t>:</a:t>
            </a: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/>
              <a:t>Виїзд</a:t>
            </a:r>
            <a:r>
              <a:rPr lang="ru-RU" dirty="0"/>
              <a:t> </a:t>
            </a:r>
            <a:r>
              <a:rPr lang="ru-RU" dirty="0" err="1"/>
              <a:t>швидкої</a:t>
            </a:r>
            <a:r>
              <a:rPr lang="ru-RU" dirty="0"/>
              <a:t> </a:t>
            </a:r>
            <a:r>
              <a:rPr lang="ru-RU" dirty="0" err="1"/>
              <a:t>допомоги</a:t>
            </a:r>
            <a:r>
              <a:rPr lang="ru-RU" dirty="0"/>
              <a:t> на </a:t>
            </a:r>
            <a:r>
              <a:rPr lang="ru-RU" dirty="0" err="1"/>
              <a:t>місце</a:t>
            </a:r>
            <a:r>
              <a:rPr lang="ru-RU" dirty="0"/>
              <a:t> ДТП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/>
              <a:t>Транспортування</a:t>
            </a:r>
            <a:r>
              <a:rPr lang="ru-RU" dirty="0"/>
              <a:t> до </a:t>
            </a:r>
            <a:r>
              <a:rPr lang="ru-RU" dirty="0" err="1"/>
              <a:t>лікарні</a:t>
            </a: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/>
              <a:t>Діагностика</a:t>
            </a:r>
            <a:r>
              <a:rPr lang="ru-RU" dirty="0"/>
              <a:t> </a:t>
            </a:r>
            <a:r>
              <a:rPr lang="ru-RU" dirty="0" err="1"/>
              <a:t>невідкладних</a:t>
            </a:r>
            <a:r>
              <a:rPr lang="ru-RU" dirty="0"/>
              <a:t> </a:t>
            </a:r>
            <a:r>
              <a:rPr lang="ru-RU" dirty="0" err="1"/>
              <a:t>станів</a:t>
            </a:r>
            <a:r>
              <a:rPr lang="ru-RU" dirty="0"/>
              <a:t> (</a:t>
            </a:r>
            <a:r>
              <a:rPr lang="ru-RU" dirty="0" err="1"/>
              <a:t>експрес</a:t>
            </a:r>
            <a:r>
              <a:rPr lang="ru-RU" dirty="0"/>
              <a:t>/</a:t>
            </a:r>
            <a:r>
              <a:rPr lang="ru-RU" dirty="0" err="1"/>
              <a:t>інструментальна</a:t>
            </a:r>
            <a:r>
              <a:rPr lang="ru-RU" dirty="0"/>
              <a:t>)</a:t>
            </a:r>
          </a:p>
          <a:p>
            <a:r>
              <a:rPr lang="ru-RU" dirty="0"/>
              <a:t>Тариф: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/>
              <a:t>Зони</a:t>
            </a:r>
            <a:r>
              <a:rPr lang="ru-RU" dirty="0"/>
              <a:t> 1–2 – 2.00%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Зона 3 – 3.00%</a:t>
            </a: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1621636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546DAC-30AD-48DA-999C-56DB474BB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832" y="1219593"/>
            <a:ext cx="5957779" cy="4418813"/>
          </a:xfrm>
          <a:prstGeom prst="rect">
            <a:avLst/>
          </a:prstGeom>
        </p:spPr>
      </p:pic>
      <p:sp>
        <p:nvSpPr>
          <p:cNvPr id="4" name="Прямоугольник 19">
            <a:extLst>
              <a:ext uri="{FF2B5EF4-FFF2-40B4-BE49-F238E27FC236}">
                <a16:creationId xmlns:a16="http://schemas.microsoft.com/office/drawing/2014/main" id="{022332D1-1FB4-41A1-8B67-D085F6ECFC36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Приклад оформлення Договору / особливості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9ED48B-AF26-4133-9B8A-EB97B0B12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C37AB8EF-E6E1-4BCC-9B30-BA3FFEAE8415}"/>
              </a:ext>
            </a:extLst>
          </p:cNvPr>
          <p:cNvSpPr/>
          <p:nvPr/>
        </p:nvSpPr>
        <p:spPr>
          <a:xfrm>
            <a:off x="344488" y="655294"/>
            <a:ext cx="2736304" cy="5654026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Обов'язково зазначаємо інформацію про Посередника, як на прикладі </a:t>
            </a:r>
            <a:r>
              <a:rPr lang="uk-UA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АБО</a:t>
            </a:r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 повному обсязі:</a:t>
            </a:r>
          </a:p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ПІБ/НАЗВА, Адреса місцезнаходження, Дата державної реєстрації в НБУ, номер запису та документ з датою, що дає повноваження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3" name="Пряма зі стрілкою 12">
            <a:extLst>
              <a:ext uri="{FF2B5EF4-FFF2-40B4-BE49-F238E27FC236}">
                <a16:creationId xmlns:a16="http://schemas.microsoft.com/office/drawing/2014/main" id="{42583485-1F7F-4C5D-98FD-4CCB8ECDC6C4}"/>
              </a:ext>
            </a:extLst>
          </p:cNvPr>
          <p:cNvCxnSpPr>
            <a:cxnSpLocks/>
          </p:cNvCxnSpPr>
          <p:nvPr/>
        </p:nvCxnSpPr>
        <p:spPr>
          <a:xfrm>
            <a:off x="3063794" y="3482307"/>
            <a:ext cx="2465270" cy="666773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336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EC7545-5A07-4E43-8B66-4C538AC5A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760" y="1349617"/>
            <a:ext cx="6480720" cy="3691885"/>
          </a:xfrm>
          <a:prstGeom prst="rect">
            <a:avLst/>
          </a:prstGeom>
        </p:spPr>
      </p:pic>
      <p:sp>
        <p:nvSpPr>
          <p:cNvPr id="3" name="Прямоугольник 19">
            <a:extLst>
              <a:ext uri="{FF2B5EF4-FFF2-40B4-BE49-F238E27FC236}">
                <a16:creationId xmlns:a16="http://schemas.microsoft.com/office/drawing/2014/main" id="{3E9BDF27-72A6-4AE7-BB93-2BF9B2875CD4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Приклад оформлення Договору / особливості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48357A-49AC-4673-96FB-7086BBB05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D1E95F0A-3003-469D-9BAE-ED810AD22D1F}"/>
              </a:ext>
            </a:extLst>
          </p:cNvPr>
          <p:cNvSpPr/>
          <p:nvPr/>
        </p:nvSpPr>
        <p:spPr>
          <a:xfrm>
            <a:off x="416995" y="1988840"/>
            <a:ext cx="1512168" cy="2232248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Заповнюємо данні ТЗ з Техпаспорту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8" name="Пряма зі стрілкою 7">
            <a:extLst>
              <a:ext uri="{FF2B5EF4-FFF2-40B4-BE49-F238E27FC236}">
                <a16:creationId xmlns:a16="http://schemas.microsoft.com/office/drawing/2014/main" id="{70C180E0-CBB6-499F-93A3-4F792691CB8E}"/>
              </a:ext>
            </a:extLst>
          </p:cNvPr>
          <p:cNvCxnSpPr>
            <a:cxnSpLocks/>
          </p:cNvCxnSpPr>
          <p:nvPr/>
        </p:nvCxnSpPr>
        <p:spPr>
          <a:xfrm flipV="1">
            <a:off x="1900915" y="2420888"/>
            <a:ext cx="5212325" cy="77467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9423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E9EFAF-E631-41BF-95B9-74E390A9B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969" y="630707"/>
            <a:ext cx="6246333" cy="5896948"/>
          </a:xfrm>
          <a:prstGeom prst="rect">
            <a:avLst/>
          </a:prstGeom>
        </p:spPr>
      </p:pic>
      <p:cxnSp>
        <p:nvCxnSpPr>
          <p:cNvPr id="13" name="Пряма зі стрілкою 12">
            <a:extLst>
              <a:ext uri="{FF2B5EF4-FFF2-40B4-BE49-F238E27FC236}">
                <a16:creationId xmlns:a16="http://schemas.microsoft.com/office/drawing/2014/main" id="{171D7FF0-4857-44F1-987C-904B019A0D97}"/>
              </a:ext>
            </a:extLst>
          </p:cNvPr>
          <p:cNvCxnSpPr>
            <a:cxnSpLocks/>
          </p:cNvCxnSpPr>
          <p:nvPr/>
        </p:nvCxnSpPr>
        <p:spPr>
          <a:xfrm flipV="1">
            <a:off x="2434171" y="2852936"/>
            <a:ext cx="1294693" cy="20669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19">
            <a:extLst>
              <a:ext uri="{FF2B5EF4-FFF2-40B4-BE49-F238E27FC236}">
                <a16:creationId xmlns:a16="http://schemas.microsoft.com/office/drawing/2014/main" id="{3E9BDF27-72A6-4AE7-BB93-2BF9B2875CD4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Приклад оформлення Договору / особливості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48357A-49AC-4673-96FB-7086BBB05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0FD90ED5-696B-4658-8710-82B84C31D02E}"/>
              </a:ext>
            </a:extLst>
          </p:cNvPr>
          <p:cNvSpPr/>
          <p:nvPr/>
        </p:nvSpPr>
        <p:spPr>
          <a:xfrm>
            <a:off x="489955" y="2060848"/>
            <a:ext cx="1944216" cy="2232248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Вносимо погоджені з Страхувальником умови страхування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19914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85C0D5E-2E2A-445A-90F9-CA4051F83B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473"/>
          <a:stretch/>
        </p:blipFill>
        <p:spPr>
          <a:xfrm>
            <a:off x="200472" y="3071602"/>
            <a:ext cx="6552728" cy="339335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3AD33A8-3E35-40EC-B292-42FEDC7E31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387"/>
          <a:stretch/>
        </p:blipFill>
        <p:spPr>
          <a:xfrm>
            <a:off x="4232920" y="828426"/>
            <a:ext cx="4938980" cy="1914792"/>
          </a:xfrm>
          <a:prstGeom prst="rect">
            <a:avLst/>
          </a:prstGeom>
        </p:spPr>
      </p:pic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17FDE57D-D825-425B-A8E0-0B1103000651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Введення договорів Захищений Водій в систему </a:t>
            </a:r>
            <a:r>
              <a:rPr lang="uk-UA" sz="2400" b="1" kern="0" dirty="0" err="1">
                <a:solidFill>
                  <a:schemeClr val="bg1"/>
                </a:solidFill>
                <a:cs typeface="Times New Roman" pitchFamily="18" charset="0"/>
              </a:rPr>
              <a:t>ПрофІТсофт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3E5A67-FE43-4E03-8D0B-1730A43206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6E711300-E1E6-4CFC-A585-954E3E366546}"/>
              </a:ext>
            </a:extLst>
          </p:cNvPr>
          <p:cNvSpPr/>
          <p:nvPr/>
        </p:nvSpPr>
        <p:spPr>
          <a:xfrm>
            <a:off x="7905328" y="2958757"/>
            <a:ext cx="1800200" cy="1420396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Вибір Тарифного плану (два – електронні )</a:t>
            </a:r>
            <a:endParaRPr lang="ru-RU" dirty="0"/>
          </a:p>
        </p:txBody>
      </p:sp>
      <p:sp>
        <p:nvSpPr>
          <p:cNvPr id="15" name="Прямокутник 14">
            <a:extLst>
              <a:ext uri="{FF2B5EF4-FFF2-40B4-BE49-F238E27FC236}">
                <a16:creationId xmlns:a16="http://schemas.microsoft.com/office/drawing/2014/main" id="{884F7DF1-2BD8-4A3F-8BCF-22EE9B197FB4}"/>
              </a:ext>
            </a:extLst>
          </p:cNvPr>
          <p:cNvSpPr/>
          <p:nvPr/>
        </p:nvSpPr>
        <p:spPr>
          <a:xfrm>
            <a:off x="524508" y="808115"/>
            <a:ext cx="2268252" cy="1329956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Договір «Захищений водій» через ВВЕДЕННЯ ДОГОВОРІВ</a:t>
            </a:r>
            <a:endParaRPr lang="ru-RU" dirty="0"/>
          </a:p>
        </p:txBody>
      </p:sp>
      <p:cxnSp>
        <p:nvCxnSpPr>
          <p:cNvPr id="11" name="Пряма зі стрілкою 10">
            <a:extLst>
              <a:ext uri="{FF2B5EF4-FFF2-40B4-BE49-F238E27FC236}">
                <a16:creationId xmlns:a16="http://schemas.microsoft.com/office/drawing/2014/main" id="{F4AF8EF2-BC92-42FF-9F38-8DEDE42177CC}"/>
              </a:ext>
            </a:extLst>
          </p:cNvPr>
          <p:cNvCxnSpPr>
            <a:cxnSpLocks/>
          </p:cNvCxnSpPr>
          <p:nvPr/>
        </p:nvCxnSpPr>
        <p:spPr>
          <a:xfrm>
            <a:off x="2792760" y="1628801"/>
            <a:ext cx="1512168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зі стрілкою 17">
            <a:extLst>
              <a:ext uri="{FF2B5EF4-FFF2-40B4-BE49-F238E27FC236}">
                <a16:creationId xmlns:a16="http://schemas.microsoft.com/office/drawing/2014/main" id="{92CC90DA-9127-4B3B-B8C0-944AC0E34341}"/>
              </a:ext>
            </a:extLst>
          </p:cNvPr>
          <p:cNvCxnSpPr>
            <a:cxnSpLocks/>
          </p:cNvCxnSpPr>
          <p:nvPr/>
        </p:nvCxnSpPr>
        <p:spPr>
          <a:xfrm flipH="1">
            <a:off x="5313040" y="3493263"/>
            <a:ext cx="2592288" cy="166392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032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>
            <a:extLst>
              <a:ext uri="{FF2B5EF4-FFF2-40B4-BE49-F238E27FC236}">
                <a16:creationId xmlns:a16="http://schemas.microsoft.com/office/drawing/2014/main" id="{17FDE57D-D825-425B-A8E0-0B1103000651}"/>
              </a:ext>
            </a:extLst>
          </p:cNvPr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Розміщення</a:t>
            </a:r>
            <a:r>
              <a:rPr lang="ru-RU" sz="2400" b="1" kern="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документів</a:t>
            </a:r>
            <a:r>
              <a:rPr lang="ru-RU" sz="2400" b="1" kern="0" dirty="0">
                <a:solidFill>
                  <a:schemeClr val="bg1"/>
                </a:solidFill>
                <a:cs typeface="Times New Roman" pitchFamily="18" charset="0"/>
              </a:rPr>
              <a:t> за </a:t>
            </a: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програмою</a:t>
            </a:r>
            <a:r>
              <a:rPr lang="ru-RU" sz="2400" b="1" kern="0" dirty="0">
                <a:solidFill>
                  <a:schemeClr val="bg1"/>
                </a:solidFill>
                <a:cs typeface="Times New Roman" pitchFamily="18" charset="0"/>
              </a:rPr>
              <a:t> «</a:t>
            </a: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Захищений</a:t>
            </a:r>
            <a:r>
              <a:rPr lang="ru-RU" sz="2400" b="1" kern="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водій</a:t>
            </a:r>
            <a:r>
              <a:rPr lang="ru-RU" sz="2400" b="1" kern="0" dirty="0">
                <a:solidFill>
                  <a:schemeClr val="bg1"/>
                </a:solidFill>
                <a:cs typeface="Times New Roman" pitchFamily="18" charset="0"/>
              </a:rPr>
              <a:t>» у </a:t>
            </a: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ПрофІТсофт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3E5A67-FE43-4E03-8D0B-1730A4320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23" y="6717792"/>
            <a:ext cx="9906000" cy="1402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BA2170E-AF7E-4B36-8151-D2F188B14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64" y="692696"/>
            <a:ext cx="5328592" cy="346963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F478358-6218-4DB9-B189-F6703D0B7A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43" r="13320"/>
          <a:stretch/>
        </p:blipFill>
        <p:spPr>
          <a:xfrm>
            <a:off x="2216696" y="4198232"/>
            <a:ext cx="7452829" cy="217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24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Зміст презентації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52800" y="610136"/>
            <a:ext cx="637374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1. Методологічна база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2. Предмет Договору страхування/об'єкт страхування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3. Умови страхового покриття/обмеження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4. Страхові ризики 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5.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Розрахунок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страхового тарифу/страхового платежу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6. Порядок вибору умов страхування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7. 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Строк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дії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Договору.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Територія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дії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Договору.</a:t>
            </a: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8.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Секція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«ДЦВ –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добровільне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цивільне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страхування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» </a:t>
            </a: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9.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Секція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«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Страхування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від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нещасних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випадків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на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транспорті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» </a:t>
            </a:r>
          </a:p>
          <a:p>
            <a:r>
              <a:rPr lang="uk-UA" sz="2000" b="1" dirty="0">
                <a:solidFill>
                  <a:srgbClr val="4D4F53"/>
                </a:solidFill>
                <a:cs typeface="Times New Roman" pitchFamily="18" charset="0"/>
              </a:rPr>
              <a:t>10</a:t>
            </a:r>
            <a:r>
              <a:rPr lang="en-US" sz="2000" b="1" dirty="0">
                <a:solidFill>
                  <a:srgbClr val="4D4F53"/>
                </a:solidFill>
                <a:cs typeface="Times New Roman" pitchFamily="18" charset="0"/>
              </a:rPr>
              <a:t>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Секція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«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Страхування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наземного транспорту (КАСКО)»</a:t>
            </a: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11.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Секція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ДМС –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добровільне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медичне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страхування</a:t>
            </a:r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12. Приклад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оформлення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Договору /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особливості</a:t>
            </a:r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13.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Введення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договорів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Захищений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Водій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в систему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ПрофІТсофт</a:t>
            </a:r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14.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Розміщення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документів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за продуктами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Захищений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Водій</a:t>
            </a:r>
            <a:r>
              <a:rPr lang="ru-RU" sz="2000" b="1" dirty="0">
                <a:solidFill>
                  <a:srgbClr val="4D4F53"/>
                </a:solidFill>
                <a:cs typeface="Times New Roman" pitchFamily="18" charset="0"/>
              </a:rPr>
              <a:t> в </a:t>
            </a:r>
            <a:r>
              <a:rPr lang="ru-RU" sz="2000" b="1" dirty="0" err="1">
                <a:solidFill>
                  <a:srgbClr val="4D4F53"/>
                </a:solidFill>
                <a:cs typeface="Times New Roman" pitchFamily="18" charset="0"/>
              </a:rPr>
              <a:t>ПрофІТсофті</a:t>
            </a:r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  <a:p>
            <a:endParaRPr lang="ru-RU" sz="2000" b="1" dirty="0">
              <a:solidFill>
                <a:srgbClr val="4D4F53"/>
              </a:solidFill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6B02A8-6BCF-4755-B6CE-3E84D193E0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5" r="10284" b="2057"/>
          <a:stretch/>
        </p:blipFill>
        <p:spPr>
          <a:xfrm>
            <a:off x="632520" y="1815924"/>
            <a:ext cx="2293849" cy="273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114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571480"/>
            <a:ext cx="9906000" cy="6143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-33813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8300"/>
              </a:buClr>
              <a:buSzPct val="150000"/>
              <a:buFontTx/>
              <a:buNone/>
              <a:tabLst/>
              <a:defRPr/>
            </a:pPr>
            <a:r>
              <a:rPr kumimoji="0" lang="uk-UA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Times New Roman" pitchFamily="18" charset="0"/>
              </a:rPr>
              <a:t>КАРТА РЕГІОНАЛЬНОЇ МЕРЕЖІ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Times New Roman" pitchFamily="18" charset="0"/>
            </a:endParaRPr>
          </a:p>
        </p:txBody>
      </p:sp>
      <p:pic>
        <p:nvPicPr>
          <p:cNvPr id="8" name="Рисунок 7" descr="IMG_036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092" y="642918"/>
            <a:ext cx="9072626" cy="604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493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ДЯКУЄМО ЗА УВАГУ!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EC565C0-6ECF-4932-AAA4-51078A14CD68}"/>
              </a:ext>
            </a:extLst>
          </p:cNvPr>
          <p:cNvSpPr/>
          <p:nvPr/>
        </p:nvSpPr>
        <p:spPr>
          <a:xfrm>
            <a:off x="488504" y="4797152"/>
            <a:ext cx="8643998" cy="904863"/>
          </a:xfrm>
          <a:prstGeom prst="rect">
            <a:avLst/>
          </a:prstGeom>
        </p:spPr>
        <p:txBody>
          <a:bodyPr wrap="square" numCol="2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>
              <a:spcBef>
                <a:spcPct val="20000"/>
              </a:spcBef>
              <a:buSzPct val="130000"/>
              <a:defRPr/>
            </a:pPr>
            <a:r>
              <a:rPr lang="uk-UA" sz="2400" b="1" i="1" dirty="0">
                <a:cs typeface="Times New Roman" pitchFamily="18" charset="0"/>
              </a:rPr>
              <a:t>Тел.: (044) 277-21-21 </a:t>
            </a:r>
            <a:r>
              <a:rPr lang="uk-UA" sz="800" b="1" i="1" dirty="0">
                <a:cs typeface="Times New Roman" pitchFamily="18" charset="0"/>
              </a:rPr>
              <a:t>(багатоканальний)</a:t>
            </a:r>
          </a:p>
          <a:p>
            <a:pPr marL="342900" indent="-342900">
              <a:spcBef>
                <a:spcPct val="20000"/>
              </a:spcBef>
              <a:buSzPct val="130000"/>
              <a:defRPr/>
            </a:pPr>
            <a:r>
              <a:rPr lang="en-US" sz="2400" b="1" i="1" dirty="0">
                <a:cs typeface="Times New Roman" pitchFamily="18" charset="0"/>
              </a:rPr>
              <a:t>e</a:t>
            </a:r>
            <a:r>
              <a:rPr lang="uk-UA" sz="2400" b="1" i="1" dirty="0">
                <a:cs typeface="Times New Roman" pitchFamily="18" charset="0"/>
              </a:rPr>
              <a:t>-mail: </a:t>
            </a:r>
            <a:r>
              <a:rPr lang="uk-UA" sz="2400" b="1" i="1" dirty="0" err="1">
                <a:cs typeface="Times New Roman" pitchFamily="18" charset="0"/>
              </a:rPr>
              <a:t>info</a:t>
            </a:r>
            <a:r>
              <a:rPr lang="uk-UA" sz="2400" b="1" i="1" dirty="0">
                <a:cs typeface="Times New Roman" pitchFamily="18" charset="0"/>
              </a:rPr>
              <a:t>@</a:t>
            </a:r>
            <a:r>
              <a:rPr lang="uk-UA" sz="2400" b="1" i="1" dirty="0" err="1">
                <a:cs typeface="Times New Roman" pitchFamily="18" charset="0"/>
              </a:rPr>
              <a:t>bbs.com.ua</a:t>
            </a:r>
            <a:r>
              <a:rPr lang="uk-UA" sz="2400" b="1" i="1" dirty="0">
                <a:cs typeface="Times New Roman" pitchFamily="18" charset="0"/>
              </a:rPr>
              <a:t>  </a:t>
            </a:r>
          </a:p>
          <a:p>
            <a:pPr marL="342900" indent="-342900" algn="r">
              <a:spcBef>
                <a:spcPct val="20000"/>
              </a:spcBef>
              <a:buSzPct val="130000"/>
              <a:defRPr/>
            </a:pPr>
            <a:endParaRPr lang="uk-UA" sz="2000" b="1" i="1" dirty="0">
              <a:solidFill>
                <a:srgbClr val="4D4F53"/>
              </a:solidFill>
              <a:cs typeface="Times New Roman" pitchFamily="18" charset="0"/>
            </a:endParaRPr>
          </a:p>
          <a:p>
            <a:pPr marL="342900" lvl="0" indent="-342900" algn="r">
              <a:spcBef>
                <a:spcPct val="20000"/>
              </a:spcBef>
              <a:buSzPct val="130000"/>
              <a:defRPr/>
            </a:pPr>
            <a:r>
              <a:rPr lang="uk-UA" sz="2400" b="1" i="1" dirty="0" err="1">
                <a:solidFill>
                  <a:srgbClr val="4D4F53"/>
                </a:solidFill>
                <a:cs typeface="Times New Roman" pitchFamily="18" charset="0"/>
              </a:rPr>
              <a:t>www.bbs.ua</a:t>
            </a:r>
            <a:r>
              <a:rPr lang="uk-UA" sz="2400" b="1" i="1" dirty="0">
                <a:solidFill>
                  <a:srgbClr val="4D4F53"/>
                </a:solidFill>
                <a:cs typeface="Times New Roman" pitchFamily="18" charset="0"/>
              </a:rPr>
              <a:t> </a:t>
            </a:r>
            <a:endParaRPr lang="ru-RU" sz="2400" dirty="0">
              <a:solidFill>
                <a:srgbClr val="4D4F53"/>
              </a:solidFill>
            </a:endParaRPr>
          </a:p>
        </p:txBody>
      </p:sp>
      <p:pic>
        <p:nvPicPr>
          <p:cNvPr id="3074" name="Picture 2" descr="Color 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44" y="857232"/>
            <a:ext cx="2786082" cy="1016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3524240" y="3214686"/>
            <a:ext cx="574882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600" b="1" kern="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ОБЕРІГАЄМО ТЕ, ЩО ВИ ЦІНУЄТЕ !!!</a:t>
            </a:r>
            <a:endParaRPr lang="uk-UA" sz="2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1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9F660E18-83C5-4C43-9D8D-F08387D5AF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0712260"/>
              </p:ext>
            </p:extLst>
          </p:nvPr>
        </p:nvGraphicFramePr>
        <p:xfrm>
          <a:off x="1730" y="234983"/>
          <a:ext cx="990427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8" name="Схема 17">
            <a:extLst>
              <a:ext uri="{FF2B5EF4-FFF2-40B4-BE49-F238E27FC236}">
                <a16:creationId xmlns:a16="http://schemas.microsoft.com/office/drawing/2014/main" id="{7BEC27A7-C03F-4DF7-8C36-65A6D92145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0328241"/>
              </p:ext>
            </p:extLst>
          </p:nvPr>
        </p:nvGraphicFramePr>
        <p:xfrm>
          <a:off x="164468" y="116632"/>
          <a:ext cx="9397044" cy="6506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60677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Предмет Договору страхування/Об'єкт страхування 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ECB24EF-8F3E-4A67-A477-D7F885136D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01" t="11758" r="12201" b="36729"/>
          <a:stretch/>
        </p:blipFill>
        <p:spPr>
          <a:xfrm>
            <a:off x="10281592" y="4127889"/>
            <a:ext cx="1802114" cy="18419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B789B8-20F3-4F0D-8363-C90007865E2C}"/>
              </a:ext>
            </a:extLst>
          </p:cNvPr>
          <p:cNvSpPr txBox="1"/>
          <p:nvPr/>
        </p:nvSpPr>
        <p:spPr>
          <a:xfrm>
            <a:off x="272480" y="1343806"/>
            <a:ext cx="936104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Даний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страховий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 є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комплексним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трьох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страхових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продуктів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 ВІДПОВІДАЛЬНОСТІ, ЯКА ВИНИКАЄ ВНАСЛІДОК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 НАЗЕМНОГО ТРАНСПОРТНОГО ЗАСОБУ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іншої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“Про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обов’язкове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цивільно-правової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власників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наземних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</a:p>
          <a:p>
            <a:pPr algn="just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є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відповідальність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Страхувальника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заподіяну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шкоду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Третій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та/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майну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наземного транспортного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«СТРАХУВАННЯ ВІД НЕЩАСНОГО ВИПАДКУ НА ТРАНСПОРТІ» </a:t>
            </a:r>
          </a:p>
          <a:p>
            <a:pPr algn="just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є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працездатність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транспортному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“СТРАХУВАННЯ НАЗЕМНИХ ТРАНСПОРТНИХ ЗАСОБІВ (КРІМ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ЗАЛІЗНИЧНОГО РУХОМОГО СКЛАДУ)” </a:t>
            </a:r>
          </a:p>
          <a:p>
            <a:pPr algn="just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є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засіб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надалі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тексту ТЗ,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ТЗ),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володіння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користування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розпорядження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та/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збитки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витрати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ТЗ.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«МЕДИЧНЕ СТРАХУВАННЯ»</a:t>
            </a:r>
          </a:p>
          <a:p>
            <a:pPr algn="just"/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є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працездатність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Застрахованої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особи Даний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 не є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додатковим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товарів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робіт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послуг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є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353F98-F143-47E6-9190-6E737B9FAE7B}"/>
              </a:ext>
            </a:extLst>
          </p:cNvPr>
          <p:cNvSpPr txBox="1"/>
          <p:nvPr/>
        </p:nvSpPr>
        <p:spPr>
          <a:xfrm>
            <a:off x="272480" y="697475"/>
            <a:ext cx="936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договору страхування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 передача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Страхувальником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плату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ризиків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пов’язаних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об’єктом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страховику на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умовах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визначених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</a:t>
            </a:r>
            <a:endParaRPr lang="ru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Умови</a:t>
            </a:r>
            <a:r>
              <a:rPr lang="ru-RU" sz="2400" b="1" kern="0" dirty="0">
                <a:solidFill>
                  <a:schemeClr val="bg1"/>
                </a:solidFill>
                <a:cs typeface="Times New Roman" pitchFamily="18" charset="0"/>
              </a:rPr>
              <a:t> страхового </a:t>
            </a: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покриття</a:t>
            </a: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/обмеження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8F449A-AE1B-46BF-B33B-95324788551E}"/>
              </a:ext>
            </a:extLst>
          </p:cNvPr>
          <p:cNvSpPr txBox="1"/>
          <p:nvPr/>
        </p:nvSpPr>
        <p:spPr>
          <a:xfrm>
            <a:off x="279917" y="803447"/>
            <a:ext cx="6329267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ідея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поліпшити страховий захист єдиним продуктом, що узагальнює ОСЦПВВНТЗ, і не має зазначених недоліків.</a:t>
            </a:r>
          </a:p>
          <a:p>
            <a:pPr algn="just">
              <a:lnSpc>
                <a:spcPct val="90000"/>
              </a:lnSpc>
              <a:buNone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«Захищений Водій»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 страховий продукт, який забезпечує комплексне покриття ризиків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ДЦВ,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НВ, КАСКО та ДМС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але в той же час він повністю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прив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язаний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поліса ОСЦПВ.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F802EE-3D95-40EB-A57F-027DBB2D2AA3}"/>
              </a:ext>
            </a:extLst>
          </p:cNvPr>
          <p:cNvSpPr txBox="1"/>
          <p:nvPr/>
        </p:nvSpPr>
        <p:spPr>
          <a:xfrm>
            <a:off x="279917" y="3784972"/>
            <a:ext cx="934616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Розмір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взаємною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згодою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Страховиком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Страхувальником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момент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укладання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продуктом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виникає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наземного транспортного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(ТЗ)» 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200 000,00 грн. до 500 000,00 грн.;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продуктом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нещасних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500 000,00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продуктом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наземного транспорту (КАСКО)»- 100 000,00 грн.;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продуктом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5000, 00 грн. до 15 000,00 грн. </a:t>
            </a:r>
            <a:endParaRPr lang="ru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0D2F09-E7D4-458F-B159-A7E778D5BF20}"/>
              </a:ext>
            </a:extLst>
          </p:cNvPr>
          <p:cNvSpPr txBox="1"/>
          <p:nvPr/>
        </p:nvSpPr>
        <p:spPr>
          <a:xfrm>
            <a:off x="279918" y="2452240"/>
            <a:ext cx="916021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особливість продукту –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прив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язка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поліса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ОСЦПВ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частині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ДЦВ: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 діє тільки разом з полісом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ОСЦПВ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виплата по ОСЦПВВНТЗ є франшизою при розрахунку виплати по крос-продукту.</a:t>
            </a:r>
          </a:p>
          <a:p>
            <a:pPr algn="just">
              <a:lnSpc>
                <a:spcPct val="90000"/>
              </a:lnSpc>
              <a:buNone/>
            </a:pPr>
            <a:r>
              <a:rPr lang="uk-UA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Важливо!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укладанні договору «Захищений водій» з блоком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ДЦВ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обов'язковою умовою є укладання одного з інших блоків.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AC8D92-7B71-49BB-8AFD-1E168FE766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1" t="17451" r="7710" b="2751"/>
          <a:stretch/>
        </p:blipFill>
        <p:spPr>
          <a:xfrm>
            <a:off x="6969224" y="560708"/>
            <a:ext cx="2088232" cy="19057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Страхові ризики 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19" name="Рисунок 18" descr="Зображення, що містить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040FDECD-1F2B-43EB-B1E2-F87613FD73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799" y="2339199"/>
            <a:ext cx="1143008" cy="11430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94C7CC-C4A1-4543-98AD-4210870CFB89}"/>
              </a:ext>
            </a:extLst>
          </p:cNvPr>
          <p:cNvSpPr txBox="1"/>
          <p:nvPr/>
        </p:nvSpPr>
        <p:spPr>
          <a:xfrm>
            <a:off x="344488" y="561032"/>
            <a:ext cx="921702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виникнення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проводиться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ймовірності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випадковості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продуктом «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виникає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наземного транспортного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засобу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(ТЗ)» 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Страховими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ризиками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є: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характеризується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страховика за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плату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премію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здійснити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виплату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умов договору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шляхом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відшкодування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шкоди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заподіяної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особою,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відповідальність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застрахована,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потерпілій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третій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майну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виникнення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проводиться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(страхового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експлуатації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зазначеного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цьому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наземного транспортного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шкоди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життю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здоров’ю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експлуатації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Транспортного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засобу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en-US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шкоди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майну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експлуатації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Транспортного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засобу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продуктом «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нещасних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випадків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транспорті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характеризується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Страховика за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плату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премію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здійснити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виплату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Страхувальнику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умов договору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уключаючи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смерть,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встановлення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інвалідності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втрату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працездатності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особою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травматичних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ушкоджень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функціональних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розладів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унаслідок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виникнення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проводиться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(страхового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Нещасним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є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раптова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випадкова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короткочасна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особи,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відбулась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особою, є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наслідком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ДТП за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ТЗ, і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настав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розлад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загибель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/смерть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особи. 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Страховими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ризиками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: </a:t>
            </a:r>
            <a:endParaRPr lang="en-US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Травма /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тимчасова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втрата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працездатності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Застрахованою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особою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нещасного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випадку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транспорті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Інвалідність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(І, ІІ,ІІІ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/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стійка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втрата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працездатності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нещасного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випадку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транспорті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Загибель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/смерть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нещасного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випадку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транспорті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UA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6723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Страхові ризики 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19" name="Рисунок 18" descr="Зображення, що містить малювання&#10;&#10;Автоматично згенерований опис">
            <a:extLst>
              <a:ext uri="{FF2B5EF4-FFF2-40B4-BE49-F238E27FC236}">
                <a16:creationId xmlns:a16="http://schemas.microsoft.com/office/drawing/2014/main" id="{040FDECD-1F2B-43EB-B1E2-F87613FD73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799" y="2339199"/>
            <a:ext cx="1143008" cy="11430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94C7CC-C4A1-4543-98AD-4210870CFB89}"/>
              </a:ext>
            </a:extLst>
          </p:cNvPr>
          <p:cNvSpPr txBox="1"/>
          <p:nvPr/>
        </p:nvSpPr>
        <p:spPr>
          <a:xfrm>
            <a:off x="344488" y="764704"/>
            <a:ext cx="921702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продуктом «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наземного транспорту (КАСКО)»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характеризується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страховика за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плату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премію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здійснити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виплату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умов договору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шляхом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відшкодування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страхувальнику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збитку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понесеного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ним (нею) 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звʼязку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пошкодженням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знищенням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втратою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наземного транспортного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навісної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техніки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виникнення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проводиться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(страхового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ризиком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є: </a:t>
            </a:r>
            <a:endParaRPr lang="en-US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дорожньо-транспортна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пригода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надалі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тексту ДТП),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сталася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вини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встановленого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водія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іншого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ТЗ, та за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умови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відсутності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вини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водія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застрахованого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ТЗ.</a:t>
            </a:r>
            <a:endParaRPr lang="en-US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продуктом «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Медичне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характеризується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Страховика за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плату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премію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здійснити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виплату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Страхувальнику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умов договору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шляхом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відшкодування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понесених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витрат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застрахованою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особою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медичних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послуг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переліку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якості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обсязі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передбаченому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договором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шляхом оплати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вартості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випадок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виникнення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проводиться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(страхового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Страховим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рихиком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виникнення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розладу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здоров`я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невідкладного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стану)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Страхувальника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водія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Договору, 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результаті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дорожньо-транспортної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(ДТП), яке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потребує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екстреної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невідкладно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медичної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екстреної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невідкладної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місці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ДТП (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виклику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бригадою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швидкої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en-US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Транспортування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каретою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швидкої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найближчого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медичного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закладу; </a:t>
            </a:r>
            <a:endParaRPr lang="en-US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Діагностика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невідкладних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станів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лабораторної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експрес-діагностики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інструментальних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методів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діагностики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встановлення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попереднього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діагнозу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UA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92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2670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uk-UA" sz="2400" b="1" kern="0" dirty="0">
                <a:solidFill>
                  <a:schemeClr val="bg1"/>
                </a:solidFill>
                <a:cs typeface="Times New Roman" pitchFamily="18" charset="0"/>
              </a:rPr>
              <a:t>Розрахунок страхового тарифу/страхового платежу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1E5DE7-F3D5-4CEA-ACF2-DD6360396623}"/>
              </a:ext>
            </a:extLst>
          </p:cNvPr>
          <p:cNvSpPr txBox="1"/>
          <p:nvPr/>
        </p:nvSpPr>
        <p:spPr>
          <a:xfrm>
            <a:off x="347257" y="880729"/>
            <a:ext cx="9130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4D4F53"/>
              </a:buClr>
            </a:pPr>
            <a:r>
              <a:rPr lang="ru-RU" dirty="0" err="1"/>
              <a:t>Страховий</a:t>
            </a:r>
            <a:r>
              <a:rPr lang="ru-RU" dirty="0"/>
              <a:t> тариф </a:t>
            </a:r>
            <a:r>
              <a:rPr lang="ru-RU" dirty="0" err="1"/>
              <a:t>встановлюється</a:t>
            </a:r>
            <a:r>
              <a:rPr lang="ru-RU" dirty="0"/>
              <a:t> у </a:t>
            </a:r>
            <a:r>
              <a:rPr lang="ru-RU" dirty="0" err="1"/>
              <a:t>відсотках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загальної</a:t>
            </a:r>
            <a:r>
              <a:rPr lang="ru-RU" dirty="0"/>
              <a:t> </a:t>
            </a:r>
            <a:r>
              <a:rPr lang="ru-RU" dirty="0" err="1"/>
              <a:t>страхової</a:t>
            </a:r>
            <a:r>
              <a:rPr lang="ru-RU" dirty="0"/>
              <a:t> </a:t>
            </a:r>
            <a:r>
              <a:rPr lang="ru-RU" dirty="0" err="1"/>
              <a:t>суми</a:t>
            </a:r>
            <a:r>
              <a:rPr lang="ru-RU" dirty="0"/>
              <a:t> за Договором </a:t>
            </a:r>
            <a:r>
              <a:rPr lang="ru-RU" dirty="0" err="1"/>
              <a:t>страхування</a:t>
            </a:r>
            <a:r>
              <a:rPr lang="ru-RU" dirty="0"/>
              <a:t> та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становити</a:t>
            </a:r>
            <a:r>
              <a:rPr lang="ru-RU" dirty="0"/>
              <a:t>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2B3AC9-B9F2-4FC1-A3D8-F066E1160F97}"/>
              </a:ext>
            </a:extLst>
          </p:cNvPr>
          <p:cNvSpPr txBox="1"/>
          <p:nvPr/>
        </p:nvSpPr>
        <p:spPr>
          <a:xfrm>
            <a:off x="347258" y="1616962"/>
            <a:ext cx="913007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dirty="0"/>
              <a:t>За </a:t>
            </a:r>
            <a:r>
              <a:rPr lang="ru-RU" dirty="0" err="1"/>
              <a:t>страховим</a:t>
            </a:r>
            <a:r>
              <a:rPr lang="ru-RU" dirty="0"/>
              <a:t> продуктом </a:t>
            </a:r>
            <a:r>
              <a:rPr lang="ru-RU" b="1" dirty="0"/>
              <a:t>«</a:t>
            </a:r>
            <a:r>
              <a:rPr lang="ru-RU" b="1" dirty="0" err="1"/>
              <a:t>Страхування</a:t>
            </a:r>
            <a:r>
              <a:rPr lang="ru-RU" b="1" dirty="0"/>
              <a:t> </a:t>
            </a:r>
            <a:r>
              <a:rPr lang="ru-RU" b="1" dirty="0" err="1"/>
              <a:t>відповідальності</a:t>
            </a:r>
            <a:r>
              <a:rPr lang="ru-RU" b="1" dirty="0"/>
              <a:t>, яка </a:t>
            </a:r>
            <a:r>
              <a:rPr lang="ru-RU" b="1" dirty="0" err="1"/>
              <a:t>виникає</a:t>
            </a:r>
            <a:r>
              <a:rPr lang="ru-RU" b="1" dirty="0"/>
              <a:t> </a:t>
            </a:r>
            <a:r>
              <a:rPr lang="ru-RU" b="1" dirty="0" err="1"/>
              <a:t>внаслідок</a:t>
            </a:r>
            <a:r>
              <a:rPr lang="ru-RU" b="1" dirty="0"/>
              <a:t> </a:t>
            </a:r>
            <a:r>
              <a:rPr lang="ru-RU" b="1" dirty="0" err="1"/>
              <a:t>використання</a:t>
            </a:r>
            <a:r>
              <a:rPr lang="ru-RU" b="1" dirty="0"/>
              <a:t> наземного транспортного </a:t>
            </a:r>
            <a:r>
              <a:rPr lang="ru-RU" b="1" dirty="0" err="1"/>
              <a:t>засобу</a:t>
            </a:r>
            <a:r>
              <a:rPr lang="ru-RU" b="1" dirty="0"/>
              <a:t> (ТЗ)» </a:t>
            </a:r>
            <a:r>
              <a:rPr lang="ru-RU" dirty="0"/>
              <a:t>- </a:t>
            </a:r>
            <a:r>
              <a:rPr lang="ru-RU" dirty="0" err="1"/>
              <a:t>від</a:t>
            </a:r>
            <a:r>
              <a:rPr lang="ru-RU" dirty="0"/>
              <a:t> 0,11% до 0,35%.; </a:t>
            </a:r>
            <a:endParaRPr lang="en-US" dirty="0"/>
          </a:p>
          <a:p>
            <a:pPr marL="285750" indent="-285750" algn="just"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dirty="0"/>
              <a:t>За </a:t>
            </a:r>
            <a:r>
              <a:rPr lang="ru-RU" dirty="0" err="1"/>
              <a:t>страховим</a:t>
            </a:r>
            <a:r>
              <a:rPr lang="ru-RU" dirty="0"/>
              <a:t> продуктом </a:t>
            </a:r>
            <a:r>
              <a:rPr lang="ru-RU" b="1" dirty="0"/>
              <a:t>«</a:t>
            </a:r>
            <a:r>
              <a:rPr lang="ru-RU" b="1" dirty="0" err="1"/>
              <a:t>Страхування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нещасних</a:t>
            </a:r>
            <a:r>
              <a:rPr lang="ru-RU" b="1" dirty="0"/>
              <a:t> </a:t>
            </a:r>
            <a:r>
              <a:rPr lang="ru-RU" b="1" dirty="0" err="1"/>
              <a:t>випадків</a:t>
            </a:r>
            <a:r>
              <a:rPr lang="ru-RU" b="1" dirty="0"/>
              <a:t> на </a:t>
            </a:r>
            <a:r>
              <a:rPr lang="ru-RU" b="1" dirty="0" err="1"/>
              <a:t>транспорті</a:t>
            </a:r>
            <a:r>
              <a:rPr lang="ru-RU" b="1" dirty="0"/>
              <a:t>» </a:t>
            </a:r>
            <a:r>
              <a:rPr lang="ru-RU" dirty="0"/>
              <a:t>- </a:t>
            </a:r>
            <a:r>
              <a:rPr lang="ru-RU" dirty="0" err="1"/>
              <a:t>від</a:t>
            </a:r>
            <a:r>
              <a:rPr lang="ru-RU" dirty="0"/>
              <a:t> 0,02% до 0,04%; </a:t>
            </a:r>
            <a:endParaRPr lang="en-US" dirty="0"/>
          </a:p>
          <a:p>
            <a:pPr marL="285750" indent="-285750" algn="just"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dirty="0"/>
              <a:t>За </a:t>
            </a:r>
            <a:r>
              <a:rPr lang="ru-RU" dirty="0" err="1"/>
              <a:t>страховим</a:t>
            </a:r>
            <a:r>
              <a:rPr lang="ru-RU" dirty="0"/>
              <a:t> продуктом </a:t>
            </a:r>
            <a:r>
              <a:rPr lang="ru-RU" b="1" dirty="0"/>
              <a:t>«</a:t>
            </a:r>
            <a:r>
              <a:rPr lang="ru-RU" b="1" dirty="0" err="1"/>
              <a:t>Страхування</a:t>
            </a:r>
            <a:r>
              <a:rPr lang="ru-RU" b="1" dirty="0"/>
              <a:t> наземного транспорту (КАСКО)» </a:t>
            </a:r>
            <a:r>
              <a:rPr lang="ru-RU" dirty="0"/>
              <a:t>- </a:t>
            </a:r>
            <a:r>
              <a:rPr lang="ru-RU" dirty="0" err="1"/>
              <a:t>від</a:t>
            </a:r>
            <a:r>
              <a:rPr lang="ru-RU" dirty="0"/>
              <a:t> 0,6% до 1,6%; </a:t>
            </a:r>
            <a:endParaRPr lang="en-US" dirty="0"/>
          </a:p>
          <a:p>
            <a:pPr marL="285750" indent="-285750" algn="just">
              <a:buClr>
                <a:srgbClr val="4D4F53"/>
              </a:buClr>
              <a:buFont typeface="Wingdings" panose="05000000000000000000" pitchFamily="2" charset="2"/>
              <a:buChar char="Ø"/>
            </a:pPr>
            <a:r>
              <a:rPr lang="ru-RU" dirty="0"/>
              <a:t>За </a:t>
            </a:r>
            <a:r>
              <a:rPr lang="ru-RU" dirty="0" err="1"/>
              <a:t>страховим</a:t>
            </a:r>
            <a:r>
              <a:rPr lang="ru-RU" dirty="0"/>
              <a:t> продуктом </a:t>
            </a:r>
            <a:r>
              <a:rPr lang="ru-RU" b="1" i="1" dirty="0"/>
              <a:t>«</a:t>
            </a:r>
            <a:r>
              <a:rPr lang="ru-RU" b="1" i="1" dirty="0" err="1"/>
              <a:t>Медичне</a:t>
            </a:r>
            <a:r>
              <a:rPr lang="ru-RU" b="1" i="1" dirty="0"/>
              <a:t> </a:t>
            </a:r>
            <a:r>
              <a:rPr lang="ru-RU" b="1" i="1" dirty="0" err="1"/>
              <a:t>страхування</a:t>
            </a:r>
            <a:r>
              <a:rPr lang="ru-RU" b="1" i="1" dirty="0"/>
              <a:t>»</a:t>
            </a:r>
            <a:r>
              <a:rPr lang="ru-RU" dirty="0"/>
              <a:t> - </a:t>
            </a:r>
            <a:r>
              <a:rPr lang="ru-RU" dirty="0" err="1"/>
              <a:t>від</a:t>
            </a:r>
            <a:r>
              <a:rPr lang="ru-RU" dirty="0"/>
              <a:t> 2,0% до 3,0%.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C35B4CA-F929-4F76-96FB-982F49B540A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57420" y="3436522"/>
            <a:ext cx="1440160" cy="144016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C99C34B-9BBD-4B5E-AAA2-3F4DA0DD53FB}"/>
              </a:ext>
            </a:extLst>
          </p:cNvPr>
          <p:cNvSpPr txBox="1"/>
          <p:nvPr/>
        </p:nvSpPr>
        <p:spPr>
          <a:xfrm>
            <a:off x="347256" y="3948005"/>
            <a:ext cx="67659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4D4F53"/>
              </a:buClr>
              <a:buFont typeface="Courier New" panose="02070309020205020404" pitchFamily="49" charset="0"/>
              <a:buChar char="o"/>
            </a:pPr>
            <a:r>
              <a:rPr lang="ru-RU" dirty="0" err="1"/>
              <a:t>Розмір</a:t>
            </a:r>
            <a:r>
              <a:rPr lang="ru-RU" dirty="0"/>
              <a:t> </a:t>
            </a:r>
            <a:r>
              <a:rPr lang="ru-RU" dirty="0" err="1"/>
              <a:t>страхової</a:t>
            </a:r>
            <a:r>
              <a:rPr lang="ru-RU" dirty="0"/>
              <a:t> </a:t>
            </a:r>
            <a:r>
              <a:rPr lang="ru-RU" dirty="0" err="1"/>
              <a:t>премії</a:t>
            </a:r>
            <a:r>
              <a:rPr lang="ru-RU" dirty="0"/>
              <a:t> (платежу/</a:t>
            </a:r>
            <a:r>
              <a:rPr lang="ru-RU" dirty="0" err="1"/>
              <a:t>внеску</a:t>
            </a:r>
            <a:r>
              <a:rPr lang="ru-RU" dirty="0"/>
              <a:t>) </a:t>
            </a:r>
            <a:r>
              <a:rPr lang="ru-RU" dirty="0" err="1"/>
              <a:t>розраховується</a:t>
            </a:r>
            <a:r>
              <a:rPr lang="ru-RU" dirty="0"/>
              <a:t> шляхом </a:t>
            </a:r>
            <a:r>
              <a:rPr lang="ru-RU" dirty="0" err="1"/>
              <a:t>добутку</a:t>
            </a:r>
            <a:r>
              <a:rPr lang="ru-RU" dirty="0"/>
              <a:t> </a:t>
            </a:r>
            <a:r>
              <a:rPr lang="ru-RU" dirty="0" err="1"/>
              <a:t>розміру</a:t>
            </a:r>
            <a:r>
              <a:rPr lang="ru-RU" dirty="0"/>
              <a:t> </a:t>
            </a:r>
            <a:r>
              <a:rPr lang="ru-RU" dirty="0" err="1"/>
              <a:t>Страхової</a:t>
            </a:r>
            <a:r>
              <a:rPr lang="ru-RU" dirty="0"/>
              <a:t> </a:t>
            </a:r>
            <a:r>
              <a:rPr lang="ru-RU" dirty="0" err="1"/>
              <a:t>суми</a:t>
            </a:r>
            <a:r>
              <a:rPr lang="ru-RU" dirty="0"/>
              <a:t> та </a:t>
            </a:r>
            <a:r>
              <a:rPr lang="ru-RU" dirty="0" err="1"/>
              <a:t>визначеного</a:t>
            </a:r>
            <a:r>
              <a:rPr lang="ru-RU" dirty="0"/>
              <a:t> тарифу. </a:t>
            </a:r>
            <a:endParaRPr lang="en-US" dirty="0"/>
          </a:p>
          <a:p>
            <a:pPr marL="285750" indent="-285750" algn="just">
              <a:buClr>
                <a:srgbClr val="4D4F53"/>
              </a:buClr>
              <a:buFont typeface="Courier New" panose="02070309020205020404" pitchFamily="49" charset="0"/>
              <a:buChar char="o"/>
            </a:pPr>
            <a:r>
              <a:rPr lang="ru-RU" dirty="0"/>
              <a:t>Порядок </a:t>
            </a:r>
            <a:r>
              <a:rPr lang="ru-RU" dirty="0" err="1"/>
              <a:t>сплати</a:t>
            </a:r>
            <a:r>
              <a:rPr lang="ru-RU" dirty="0"/>
              <a:t> </a:t>
            </a:r>
            <a:r>
              <a:rPr lang="ru-RU" dirty="0" err="1"/>
              <a:t>страхової</a:t>
            </a:r>
            <a:r>
              <a:rPr lang="ru-RU" dirty="0"/>
              <a:t> </a:t>
            </a:r>
            <a:r>
              <a:rPr lang="ru-RU" dirty="0" err="1"/>
              <a:t>премії</a:t>
            </a:r>
            <a:r>
              <a:rPr lang="ru-RU" dirty="0"/>
              <a:t> (одноразово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частинами</a:t>
            </a:r>
            <a:r>
              <a:rPr lang="ru-RU" dirty="0"/>
              <a:t>) </a:t>
            </a:r>
            <a:r>
              <a:rPr lang="ru-RU" dirty="0" err="1"/>
              <a:t>визначаються</a:t>
            </a:r>
            <a:r>
              <a:rPr lang="ru-RU" dirty="0"/>
              <a:t> за </a:t>
            </a:r>
            <a:r>
              <a:rPr lang="ru-RU" dirty="0" err="1"/>
              <a:t>згодою</a:t>
            </a:r>
            <a:r>
              <a:rPr lang="ru-RU" dirty="0"/>
              <a:t> </a:t>
            </a:r>
            <a:r>
              <a:rPr lang="ru-RU" dirty="0" err="1"/>
              <a:t>сторін</a:t>
            </a:r>
            <a:r>
              <a:rPr lang="ru-RU" dirty="0"/>
              <a:t> у </a:t>
            </a:r>
            <a:r>
              <a:rPr lang="ru-RU" dirty="0" err="1"/>
              <a:t>Договорі</a:t>
            </a:r>
            <a:r>
              <a:rPr lang="ru-RU" dirty="0"/>
              <a:t> </a:t>
            </a:r>
            <a:r>
              <a:rPr lang="ru-RU" dirty="0" err="1"/>
              <a:t>страхування</a:t>
            </a:r>
            <a:r>
              <a:rPr lang="ru-RU" dirty="0"/>
              <a:t>.</a:t>
            </a:r>
            <a:endParaRPr lang="uk-UA" sz="1600" b="1" dirty="0">
              <a:solidFill>
                <a:srgbClr val="4D4F5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903B0F-33F9-4278-B8F6-8421EAA3F48C}"/>
              </a:ext>
            </a:extLst>
          </p:cNvPr>
          <p:cNvSpPr txBox="1"/>
          <p:nvPr/>
        </p:nvSpPr>
        <p:spPr>
          <a:xfrm>
            <a:off x="347256" y="5390853"/>
            <a:ext cx="720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 </a:t>
            </a:r>
            <a:r>
              <a:rPr lang="ru-RU" dirty="0" err="1"/>
              <a:t>всіх</a:t>
            </a:r>
            <a:r>
              <a:rPr lang="ru-RU" dirty="0"/>
              <a:t> продуктах (КАСКО, ДЦВ, НВ, ДМС) </a:t>
            </a:r>
            <a:r>
              <a:rPr lang="ru-RU" b="1" dirty="0"/>
              <a:t>франшиза не </a:t>
            </a:r>
            <a:r>
              <a:rPr lang="ru-RU" b="1" dirty="0" err="1"/>
              <a:t>застосовується</a:t>
            </a:r>
            <a:r>
              <a:rPr lang="ru-RU" dirty="0"/>
              <a:t>.</a:t>
            </a:r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1269585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741368"/>
            <a:ext cx="2457000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452670" y="6741368"/>
            <a:ext cx="2496277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6741368"/>
            <a:ext cx="2496277" cy="1166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449000" y="6741368"/>
            <a:ext cx="2457000" cy="11663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906000" cy="50004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38138" algn="ctr">
              <a:spcBef>
                <a:spcPct val="20000"/>
              </a:spcBef>
              <a:buClr>
                <a:srgbClr val="DF8300"/>
              </a:buClr>
              <a:buSzPct val="150000"/>
              <a:defRPr/>
            </a:pPr>
            <a:r>
              <a:rPr lang="ru-RU" sz="2400" b="1" kern="0" dirty="0">
                <a:solidFill>
                  <a:schemeClr val="bg1"/>
                </a:solidFill>
                <a:cs typeface="Times New Roman" pitchFamily="18" charset="0"/>
              </a:rPr>
              <a:t>Порядок </a:t>
            </a: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вибору</a:t>
            </a:r>
            <a:r>
              <a:rPr lang="ru-RU" sz="2400" b="1" kern="0" dirty="0">
                <a:solidFill>
                  <a:schemeClr val="bg1"/>
                </a:solidFill>
                <a:cs typeface="Times New Roman" pitchFamily="18" charset="0"/>
              </a:rPr>
              <a:t> умов </a:t>
            </a:r>
            <a:r>
              <a:rPr lang="ru-RU" sz="2400" b="1" kern="0" dirty="0" err="1">
                <a:solidFill>
                  <a:schemeClr val="bg1"/>
                </a:solidFill>
                <a:cs typeface="Times New Roman" pitchFamily="18" charset="0"/>
              </a:rPr>
              <a:t>страхування</a:t>
            </a:r>
            <a:endParaRPr lang="ru-RU" sz="2400" b="1" kern="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5A5F21-7417-4651-AAD0-C7D0BB46E6FC}"/>
              </a:ext>
            </a:extLst>
          </p:cNvPr>
          <p:cNvSpPr txBox="1"/>
          <p:nvPr/>
        </p:nvSpPr>
        <p:spPr>
          <a:xfrm>
            <a:off x="224753" y="539319"/>
            <a:ext cx="9456495" cy="3314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визначаються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домовленістю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Сторін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Договору шляхом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вибору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одного з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наведених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Договорі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варіантів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страхування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кожного продукту,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підтверджується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позначенням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обраного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варіанту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 «☑».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обраному варіанті умов страхування місце реєстрації (проживання) власника Забезпеченого ТЗ (фізичної особи) або місцезнаходження юридичної особи, зазначені в документі про реєстрацію Забезпеченого ТЗ, повинні відповідати одній з нижчезазначених трьох територій (ЗОН):</a:t>
            </a:r>
            <a:endParaRPr lang="ru-UA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ЗОНА 1 – місто Київ та область, місто Львів та область, а також інші країни;</a:t>
            </a:r>
            <a:endParaRPr lang="ru-UA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ЗОНА 2 – обласні центри України, а також міста Бердянськ, Біла Церква, Кам’янець-</a:t>
            </a:r>
            <a:r>
              <a:rPr lang="uk-UA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Подільский</a:t>
            </a:r>
            <a:r>
              <a:rPr lang="uk-UA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uk-UA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Кам’янське</a:t>
            </a:r>
            <a:r>
              <a:rPr lang="uk-UA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Краматорськ, Кременчук, Кривий Ріг, Лисичанськ, Маріуполь, Мелітополь, Нікополь, Павлоград, Сєверодонецьк, Слов’янськ;</a:t>
            </a:r>
            <a:endParaRPr lang="ru-UA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ЗОНА 3 – всі інші населені пункти України.</a:t>
            </a:r>
            <a:endParaRPr lang="ru-UA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86064-C7B9-47EC-BBD4-10E6C33EC9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0" r="12028"/>
          <a:stretch/>
        </p:blipFill>
        <p:spPr>
          <a:xfrm>
            <a:off x="224752" y="4033062"/>
            <a:ext cx="4852695" cy="23058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B04920-7704-4F39-8A5F-C02E360E74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6752" y="3853944"/>
            <a:ext cx="4464496" cy="266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778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25302</TotalTime>
  <Words>2401</Words>
  <Application>Microsoft Office PowerPoint</Application>
  <PresentationFormat>Лист A4 (210x297 мм)</PresentationFormat>
  <Paragraphs>161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Times New Roman</vt:lpstr>
      <vt:lpstr>Courier New</vt:lpstr>
      <vt:lpstr>Wingdings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2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PR_2</dc:creator>
  <cp:lastModifiedBy>Kseniya Porohina</cp:lastModifiedBy>
  <cp:revision>751</cp:revision>
  <dcterms:created xsi:type="dcterms:W3CDTF">2015-01-26T12:29:32Z</dcterms:created>
  <dcterms:modified xsi:type="dcterms:W3CDTF">2025-09-23T12:36:21Z</dcterms:modified>
</cp:coreProperties>
</file>